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9" d="100"/>
          <a:sy n="39" d="100"/>
        </p:scale>
        <p:origin x="93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950" b="1" i="0">
                <a:solidFill>
                  <a:schemeClr val="bg1"/>
                </a:solidFill>
                <a:latin typeface="Cambria"/>
                <a:cs typeface="Cambri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245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1"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245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1" i="0">
                <a:solidFill>
                  <a:schemeClr val="bg1"/>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1"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800594" y="-1"/>
            <a:ext cx="10488295" cy="10287000"/>
          </a:xfrm>
          <a:custGeom>
            <a:avLst/>
            <a:gdLst/>
            <a:ahLst/>
            <a:cxnLst/>
            <a:rect l="l" t="t" r="r" b="b"/>
            <a:pathLst>
              <a:path w="10488294" h="10287000">
                <a:moveTo>
                  <a:pt x="10487914" y="0"/>
                </a:moveTo>
                <a:lnTo>
                  <a:pt x="0" y="0"/>
                </a:lnTo>
                <a:lnTo>
                  <a:pt x="0" y="10287000"/>
                </a:lnTo>
                <a:lnTo>
                  <a:pt x="10487914" y="10287000"/>
                </a:lnTo>
                <a:lnTo>
                  <a:pt x="10487914" y="0"/>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1062485" y="2045976"/>
            <a:ext cx="5625465" cy="784225"/>
          </a:xfrm>
          <a:prstGeom prst="rect">
            <a:avLst/>
          </a:prstGeom>
        </p:spPr>
        <p:txBody>
          <a:bodyPr wrap="square" lIns="0" tIns="0" rIns="0" bIns="0">
            <a:spAutoFit/>
          </a:bodyPr>
          <a:lstStyle>
            <a:lvl1pPr>
              <a:defRPr sz="4950" b="1" i="0">
                <a:solidFill>
                  <a:schemeClr val="bg1"/>
                </a:solidFill>
                <a:latin typeface="Cambria"/>
                <a:cs typeface="Cambria"/>
              </a:defRPr>
            </a:lvl1pPr>
          </a:lstStyle>
          <a:p>
            <a:endParaRPr/>
          </a:p>
        </p:txBody>
      </p:sp>
      <p:sp>
        <p:nvSpPr>
          <p:cNvPr id="3" name="Holder 3"/>
          <p:cNvSpPr>
            <a:spLocks noGrp="1"/>
          </p:cNvSpPr>
          <p:nvPr>
            <p:ph type="body" idx="1"/>
          </p:nvPr>
        </p:nvSpPr>
        <p:spPr>
          <a:xfrm>
            <a:off x="4268887" y="4660112"/>
            <a:ext cx="9740900" cy="2307590"/>
          </a:xfrm>
          <a:prstGeom prst="rect">
            <a:avLst/>
          </a:prstGeom>
        </p:spPr>
        <p:txBody>
          <a:bodyPr wrap="square" lIns="0" tIns="0" rIns="0" bIns="0">
            <a:spAutoFit/>
          </a:bodyPr>
          <a:lstStyle>
            <a:lvl1pPr>
              <a:defRPr sz="245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35950" y="2787650"/>
            <a:ext cx="9611995" cy="4147930"/>
          </a:xfrm>
          <a:prstGeom prst="rect">
            <a:avLst/>
          </a:prstGeom>
        </p:spPr>
        <p:txBody>
          <a:bodyPr vert="horz" wrap="square" lIns="0" tIns="15875" rIns="0" bIns="0" rtlCol="0">
            <a:spAutoFit/>
          </a:bodyPr>
          <a:lstStyle/>
          <a:p>
            <a:pPr marL="12065" marR="5080" algn="ctr">
              <a:lnSpc>
                <a:spcPct val="100099"/>
              </a:lnSpc>
              <a:spcBef>
                <a:spcPts val="125"/>
              </a:spcBef>
            </a:pPr>
            <a:r>
              <a:rPr lang="en-IN" sz="8950" dirty="0">
                <a:solidFill>
                  <a:schemeClr val="bg1"/>
                </a:solidFill>
                <a:latin typeface="Cambria"/>
                <a:cs typeface="Cambria"/>
              </a:rPr>
              <a:t>Brain </a:t>
            </a:r>
            <a:r>
              <a:rPr lang="en-IN" sz="8950" dirty="0" err="1">
                <a:solidFill>
                  <a:schemeClr val="bg1"/>
                </a:solidFill>
                <a:latin typeface="Cambria"/>
                <a:cs typeface="Cambria"/>
              </a:rPr>
              <a:t>Tumor</a:t>
            </a:r>
            <a:r>
              <a:rPr lang="en-IN" sz="8950" dirty="0">
                <a:solidFill>
                  <a:schemeClr val="bg1"/>
                </a:solidFill>
                <a:latin typeface="Cambria"/>
                <a:cs typeface="Cambria"/>
              </a:rPr>
              <a:t> Detection Using Machine Learning</a:t>
            </a:r>
            <a:endParaRPr sz="8950" dirty="0">
              <a:solidFill>
                <a:schemeClr val="bg1"/>
              </a:solidFill>
              <a:latin typeface="Cambria"/>
              <a:cs typeface="Cambria"/>
            </a:endParaRPr>
          </a:p>
        </p:txBody>
      </p:sp>
      <p:pic>
        <p:nvPicPr>
          <p:cNvPr id="3" name="object 3"/>
          <p:cNvPicPr/>
          <p:nvPr/>
        </p:nvPicPr>
        <p:blipFill>
          <a:blip r:embed="rId2" cstate="print"/>
          <a:stretch>
            <a:fillRect/>
          </a:stretch>
        </p:blipFill>
        <p:spPr>
          <a:xfrm>
            <a:off x="1334998" y="1143000"/>
            <a:ext cx="5122075" cy="80009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12700">
              <a:lnSpc>
                <a:spcPct val="100000"/>
              </a:lnSpc>
              <a:spcBef>
                <a:spcPts val="125"/>
              </a:spcBef>
            </a:pPr>
            <a:r>
              <a:rPr sz="3900" spc="80" dirty="0"/>
              <a:t>Real-</a:t>
            </a:r>
            <a:r>
              <a:rPr sz="3900" spc="-70" dirty="0"/>
              <a:t>World</a:t>
            </a:r>
            <a:r>
              <a:rPr sz="3900" spc="-125" dirty="0"/>
              <a:t> </a:t>
            </a:r>
            <a:r>
              <a:rPr sz="3900" spc="-10" dirty="0"/>
              <a:t>Applications</a:t>
            </a:r>
            <a:endParaRPr sz="3900"/>
          </a:p>
        </p:txBody>
      </p:sp>
      <p:pic>
        <p:nvPicPr>
          <p:cNvPr id="3" name="object 3"/>
          <p:cNvPicPr/>
          <p:nvPr/>
        </p:nvPicPr>
        <p:blipFill>
          <a:blip r:embed="rId2" cstate="print"/>
          <a:stretch>
            <a:fillRect/>
          </a:stretch>
        </p:blipFill>
        <p:spPr>
          <a:xfrm>
            <a:off x="15127478" y="3596995"/>
            <a:ext cx="1054989" cy="247789"/>
          </a:xfrm>
          <a:prstGeom prst="rect">
            <a:avLst/>
          </a:prstGeom>
        </p:spPr>
      </p:pic>
      <p:pic>
        <p:nvPicPr>
          <p:cNvPr id="4" name="object 4"/>
          <p:cNvPicPr/>
          <p:nvPr/>
        </p:nvPicPr>
        <p:blipFill>
          <a:blip r:embed="rId3" cstate="print"/>
          <a:stretch>
            <a:fillRect/>
          </a:stretch>
        </p:blipFill>
        <p:spPr>
          <a:xfrm>
            <a:off x="11106061" y="3977995"/>
            <a:ext cx="1233144" cy="307263"/>
          </a:xfrm>
          <a:prstGeom prst="rect">
            <a:avLst/>
          </a:prstGeom>
        </p:spPr>
      </p:pic>
      <p:sp>
        <p:nvSpPr>
          <p:cNvPr id="5" name="object 5"/>
          <p:cNvSpPr txBox="1"/>
          <p:nvPr/>
        </p:nvSpPr>
        <p:spPr>
          <a:xfrm>
            <a:off x="11062199" y="3135236"/>
            <a:ext cx="5626735" cy="3069590"/>
          </a:xfrm>
          <a:prstGeom prst="rect">
            <a:avLst/>
          </a:prstGeom>
        </p:spPr>
        <p:txBody>
          <a:bodyPr vert="horz" wrap="square" lIns="0" tIns="8255" rIns="0" bIns="0" rtlCol="0">
            <a:spAutoFit/>
          </a:bodyPr>
          <a:lstStyle/>
          <a:p>
            <a:pPr marL="12700" marR="481330">
              <a:lnSpc>
                <a:spcPct val="102000"/>
              </a:lnSpc>
              <a:spcBef>
                <a:spcPts val="65"/>
              </a:spcBef>
            </a:pPr>
            <a:r>
              <a:rPr sz="2450" spc="85" dirty="0">
                <a:solidFill>
                  <a:srgbClr val="FFFFFF"/>
                </a:solidFill>
                <a:latin typeface="Verdana"/>
                <a:cs typeface="Verdana"/>
              </a:rPr>
              <a:t>Machine</a:t>
            </a:r>
            <a:r>
              <a:rPr sz="2450" spc="5" dirty="0">
                <a:solidFill>
                  <a:srgbClr val="FFFFFF"/>
                </a:solidFill>
                <a:latin typeface="Verdana"/>
                <a:cs typeface="Verdana"/>
              </a:rPr>
              <a:t> </a:t>
            </a:r>
            <a:r>
              <a:rPr sz="2450" dirty="0">
                <a:solidFill>
                  <a:srgbClr val="FFFFFF"/>
                </a:solidFill>
                <a:latin typeface="Verdana"/>
                <a:cs typeface="Verdana"/>
              </a:rPr>
              <a:t>learning</a:t>
            </a:r>
            <a:r>
              <a:rPr sz="2450" spc="10" dirty="0">
                <a:solidFill>
                  <a:srgbClr val="FFFFFF"/>
                </a:solidFill>
                <a:latin typeface="Verdana"/>
                <a:cs typeface="Verdana"/>
              </a:rPr>
              <a:t> </a:t>
            </a:r>
            <a:r>
              <a:rPr sz="2450" dirty="0">
                <a:solidFill>
                  <a:srgbClr val="FFFFFF"/>
                </a:solidFill>
                <a:latin typeface="Verdana"/>
                <a:cs typeface="Verdana"/>
              </a:rPr>
              <a:t>algorithms</a:t>
            </a:r>
            <a:r>
              <a:rPr sz="2450" spc="5" dirty="0">
                <a:solidFill>
                  <a:srgbClr val="FFFFFF"/>
                </a:solidFill>
                <a:latin typeface="Verdana"/>
                <a:cs typeface="Verdana"/>
              </a:rPr>
              <a:t> </a:t>
            </a:r>
            <a:r>
              <a:rPr sz="2450" spc="-25" dirty="0">
                <a:solidFill>
                  <a:srgbClr val="FFFFFF"/>
                </a:solidFill>
                <a:latin typeface="Verdana"/>
                <a:cs typeface="Verdana"/>
              </a:rPr>
              <a:t>are </a:t>
            </a:r>
            <a:r>
              <a:rPr sz="2450" spc="-30" dirty="0">
                <a:solidFill>
                  <a:srgbClr val="FFFFFF"/>
                </a:solidFill>
                <a:latin typeface="Verdana"/>
                <a:cs typeface="Verdana"/>
              </a:rPr>
              <a:t>already</a:t>
            </a:r>
            <a:r>
              <a:rPr sz="2450" spc="-175" dirty="0">
                <a:solidFill>
                  <a:srgbClr val="FFFFFF"/>
                </a:solidFill>
                <a:latin typeface="Verdana"/>
                <a:cs typeface="Verdana"/>
              </a:rPr>
              <a:t> </a:t>
            </a:r>
            <a:r>
              <a:rPr sz="2450" spc="90" dirty="0">
                <a:solidFill>
                  <a:srgbClr val="FFFFFF"/>
                </a:solidFill>
                <a:latin typeface="Verdana"/>
                <a:cs typeface="Verdana"/>
              </a:rPr>
              <a:t>making</a:t>
            </a:r>
            <a:r>
              <a:rPr sz="2450" spc="-175" dirty="0">
                <a:solidFill>
                  <a:srgbClr val="FFFFFF"/>
                </a:solidFill>
                <a:latin typeface="Verdana"/>
                <a:cs typeface="Verdana"/>
              </a:rPr>
              <a:t> </a:t>
            </a:r>
            <a:r>
              <a:rPr sz="2450" spc="-10" dirty="0">
                <a:solidFill>
                  <a:srgbClr val="FFFFFF"/>
                </a:solidFill>
                <a:latin typeface="Verdana"/>
                <a:cs typeface="Verdana"/>
              </a:rPr>
              <a:t>strides</a:t>
            </a:r>
            <a:r>
              <a:rPr sz="2450" spc="-175" dirty="0">
                <a:solidFill>
                  <a:srgbClr val="FFFFFF"/>
                </a:solidFill>
                <a:latin typeface="Verdana"/>
                <a:cs typeface="Verdana"/>
              </a:rPr>
              <a:t> </a:t>
            </a:r>
            <a:r>
              <a:rPr sz="2450" spc="30" dirty="0">
                <a:solidFill>
                  <a:srgbClr val="FFFFFF"/>
                </a:solidFill>
                <a:latin typeface="Verdana"/>
                <a:cs typeface="Verdana"/>
              </a:rPr>
              <a:t>in</a:t>
            </a:r>
            <a:endParaRPr sz="2450">
              <a:latin typeface="Verdana"/>
              <a:cs typeface="Verdana"/>
            </a:endParaRPr>
          </a:p>
          <a:p>
            <a:pPr marL="12700" marR="5080" indent="1264285">
              <a:lnSpc>
                <a:spcPct val="102000"/>
              </a:lnSpc>
            </a:pPr>
            <a:r>
              <a:rPr sz="2450" spc="-365" dirty="0">
                <a:solidFill>
                  <a:srgbClr val="FFFFFF"/>
                </a:solidFill>
                <a:latin typeface="Verdana"/>
                <a:cs typeface="Verdana"/>
              </a:rPr>
              <a:t>.</a:t>
            </a:r>
            <a:r>
              <a:rPr sz="2450" spc="-135" dirty="0">
                <a:solidFill>
                  <a:srgbClr val="FFFFFF"/>
                </a:solidFill>
                <a:latin typeface="Verdana"/>
                <a:cs typeface="Verdana"/>
              </a:rPr>
              <a:t> </a:t>
            </a:r>
            <a:r>
              <a:rPr sz="2450" dirty="0">
                <a:solidFill>
                  <a:srgbClr val="FFFFFF"/>
                </a:solidFill>
                <a:latin typeface="Verdana"/>
                <a:cs typeface="Verdana"/>
              </a:rPr>
              <a:t>Hospitals</a:t>
            </a:r>
            <a:r>
              <a:rPr sz="2450" spc="-130" dirty="0">
                <a:solidFill>
                  <a:srgbClr val="FFFFFF"/>
                </a:solidFill>
                <a:latin typeface="Verdana"/>
                <a:cs typeface="Verdana"/>
              </a:rPr>
              <a:t> </a:t>
            </a:r>
            <a:r>
              <a:rPr sz="2450" spc="-35" dirty="0">
                <a:solidFill>
                  <a:srgbClr val="FFFFFF"/>
                </a:solidFill>
                <a:latin typeface="Verdana"/>
                <a:cs typeface="Verdana"/>
              </a:rPr>
              <a:t>are</a:t>
            </a:r>
            <a:r>
              <a:rPr sz="2450" spc="-135" dirty="0">
                <a:solidFill>
                  <a:srgbClr val="FFFFFF"/>
                </a:solidFill>
                <a:latin typeface="Verdana"/>
                <a:cs typeface="Verdana"/>
              </a:rPr>
              <a:t> </a:t>
            </a:r>
            <a:r>
              <a:rPr sz="2450" spc="-10" dirty="0">
                <a:solidFill>
                  <a:srgbClr val="FFFFFF"/>
                </a:solidFill>
                <a:latin typeface="Verdana"/>
                <a:cs typeface="Verdana"/>
              </a:rPr>
              <a:t>integrating </a:t>
            </a:r>
            <a:r>
              <a:rPr sz="2450" dirty="0">
                <a:solidFill>
                  <a:srgbClr val="FFFFFF"/>
                </a:solidFill>
                <a:latin typeface="Verdana"/>
                <a:cs typeface="Verdana"/>
              </a:rPr>
              <a:t>these</a:t>
            </a:r>
            <a:r>
              <a:rPr sz="2450" spc="35" dirty="0">
                <a:solidFill>
                  <a:srgbClr val="FFFFFF"/>
                </a:solidFill>
                <a:latin typeface="Verdana"/>
                <a:cs typeface="Verdana"/>
              </a:rPr>
              <a:t> </a:t>
            </a:r>
            <a:r>
              <a:rPr sz="2450" dirty="0">
                <a:solidFill>
                  <a:srgbClr val="FFFFFF"/>
                </a:solidFill>
                <a:latin typeface="Verdana"/>
                <a:cs typeface="Verdana"/>
              </a:rPr>
              <a:t>technologies</a:t>
            </a:r>
            <a:r>
              <a:rPr sz="2450" spc="40" dirty="0">
                <a:solidFill>
                  <a:srgbClr val="FFFFFF"/>
                </a:solidFill>
                <a:latin typeface="Verdana"/>
                <a:cs typeface="Verdana"/>
              </a:rPr>
              <a:t> </a:t>
            </a:r>
            <a:r>
              <a:rPr sz="2450" dirty="0">
                <a:solidFill>
                  <a:srgbClr val="FFFFFF"/>
                </a:solidFill>
                <a:latin typeface="Verdana"/>
                <a:cs typeface="Verdana"/>
              </a:rPr>
              <a:t>to</a:t>
            </a:r>
            <a:r>
              <a:rPr sz="2450" spc="35" dirty="0">
                <a:solidFill>
                  <a:srgbClr val="FFFFFF"/>
                </a:solidFill>
                <a:latin typeface="Verdana"/>
                <a:cs typeface="Verdana"/>
              </a:rPr>
              <a:t> </a:t>
            </a:r>
            <a:r>
              <a:rPr sz="2450" spc="-10" dirty="0">
                <a:solidFill>
                  <a:srgbClr val="FFFFFF"/>
                </a:solidFill>
                <a:latin typeface="Verdana"/>
                <a:cs typeface="Verdana"/>
              </a:rPr>
              <a:t>assist </a:t>
            </a:r>
            <a:r>
              <a:rPr sz="2450" dirty="0">
                <a:solidFill>
                  <a:srgbClr val="FFFFFF"/>
                </a:solidFill>
                <a:latin typeface="Verdana"/>
                <a:cs typeface="Verdana"/>
              </a:rPr>
              <a:t>radiologists</a:t>
            </a:r>
            <a:r>
              <a:rPr sz="2450" spc="-185" dirty="0">
                <a:solidFill>
                  <a:srgbClr val="FFFFFF"/>
                </a:solidFill>
                <a:latin typeface="Verdana"/>
                <a:cs typeface="Verdana"/>
              </a:rPr>
              <a:t> </a:t>
            </a:r>
            <a:r>
              <a:rPr sz="2450" spc="55" dirty="0">
                <a:solidFill>
                  <a:srgbClr val="FFFFFF"/>
                </a:solidFill>
                <a:latin typeface="Verdana"/>
                <a:cs typeface="Verdana"/>
              </a:rPr>
              <a:t>in</a:t>
            </a:r>
            <a:r>
              <a:rPr sz="2450" spc="-185" dirty="0">
                <a:solidFill>
                  <a:srgbClr val="FFFFFF"/>
                </a:solidFill>
                <a:latin typeface="Verdana"/>
                <a:cs typeface="Verdana"/>
              </a:rPr>
              <a:t> </a:t>
            </a:r>
            <a:r>
              <a:rPr sz="2450" spc="65" dirty="0">
                <a:solidFill>
                  <a:srgbClr val="FFFFFF"/>
                </a:solidFill>
                <a:latin typeface="Verdana"/>
                <a:cs typeface="Verdana"/>
              </a:rPr>
              <a:t>diagnosing</a:t>
            </a:r>
            <a:r>
              <a:rPr sz="2450" spc="-185" dirty="0">
                <a:solidFill>
                  <a:srgbClr val="FFFFFF"/>
                </a:solidFill>
                <a:latin typeface="Verdana"/>
                <a:cs typeface="Verdana"/>
              </a:rPr>
              <a:t> </a:t>
            </a:r>
            <a:r>
              <a:rPr sz="2450" spc="-10" dirty="0">
                <a:solidFill>
                  <a:srgbClr val="FFFFFF"/>
                </a:solidFill>
                <a:latin typeface="Verdana"/>
                <a:cs typeface="Verdana"/>
              </a:rPr>
              <a:t>brain tumors,</a:t>
            </a:r>
            <a:r>
              <a:rPr sz="2450" spc="-155" dirty="0">
                <a:solidFill>
                  <a:srgbClr val="FFFFFF"/>
                </a:solidFill>
                <a:latin typeface="Verdana"/>
                <a:cs typeface="Verdana"/>
              </a:rPr>
              <a:t> </a:t>
            </a:r>
            <a:r>
              <a:rPr sz="2450" dirty="0">
                <a:solidFill>
                  <a:srgbClr val="FFFFFF"/>
                </a:solidFill>
                <a:latin typeface="Verdana"/>
                <a:cs typeface="Verdana"/>
              </a:rPr>
              <a:t>ultimately</a:t>
            </a:r>
            <a:r>
              <a:rPr sz="2450" spc="-155" dirty="0">
                <a:solidFill>
                  <a:srgbClr val="FFFFFF"/>
                </a:solidFill>
                <a:latin typeface="Verdana"/>
                <a:cs typeface="Verdana"/>
              </a:rPr>
              <a:t> </a:t>
            </a:r>
            <a:r>
              <a:rPr sz="2450" spc="55" dirty="0">
                <a:solidFill>
                  <a:srgbClr val="FFFFFF"/>
                </a:solidFill>
                <a:latin typeface="Verdana"/>
                <a:cs typeface="Verdana"/>
              </a:rPr>
              <a:t>leading</a:t>
            </a:r>
            <a:r>
              <a:rPr sz="2450" spc="-155" dirty="0">
                <a:solidFill>
                  <a:srgbClr val="FFFFFF"/>
                </a:solidFill>
                <a:latin typeface="Verdana"/>
                <a:cs typeface="Verdana"/>
              </a:rPr>
              <a:t> </a:t>
            </a:r>
            <a:r>
              <a:rPr sz="2450" dirty="0">
                <a:solidFill>
                  <a:srgbClr val="FFFFFF"/>
                </a:solidFill>
                <a:latin typeface="Verdana"/>
                <a:cs typeface="Verdana"/>
              </a:rPr>
              <a:t>to</a:t>
            </a:r>
            <a:r>
              <a:rPr sz="2450" spc="-155" dirty="0">
                <a:solidFill>
                  <a:srgbClr val="FFFFFF"/>
                </a:solidFill>
                <a:latin typeface="Verdana"/>
                <a:cs typeface="Verdana"/>
              </a:rPr>
              <a:t> </a:t>
            </a:r>
            <a:r>
              <a:rPr sz="2450" spc="-10" dirty="0">
                <a:solidFill>
                  <a:srgbClr val="FFFFFF"/>
                </a:solidFill>
                <a:latin typeface="Verdana"/>
                <a:cs typeface="Verdana"/>
              </a:rPr>
              <a:t>better </a:t>
            </a:r>
            <a:r>
              <a:rPr sz="2450" spc="50" dirty="0">
                <a:solidFill>
                  <a:srgbClr val="FFFFFF"/>
                </a:solidFill>
                <a:latin typeface="Verdana"/>
                <a:cs typeface="Verdana"/>
              </a:rPr>
              <a:t>patient</a:t>
            </a:r>
            <a:r>
              <a:rPr sz="2450" spc="-204" dirty="0">
                <a:solidFill>
                  <a:srgbClr val="FFFFFF"/>
                </a:solidFill>
                <a:latin typeface="Verdana"/>
                <a:cs typeface="Verdana"/>
              </a:rPr>
              <a:t> </a:t>
            </a:r>
            <a:r>
              <a:rPr sz="2450" dirty="0">
                <a:solidFill>
                  <a:srgbClr val="FFFFFF"/>
                </a:solidFill>
                <a:latin typeface="Verdana"/>
                <a:cs typeface="Verdana"/>
              </a:rPr>
              <a:t>care</a:t>
            </a:r>
            <a:r>
              <a:rPr sz="2450" spc="-200" dirty="0">
                <a:solidFill>
                  <a:srgbClr val="FFFFFF"/>
                </a:solidFill>
                <a:latin typeface="Verdana"/>
                <a:cs typeface="Verdana"/>
              </a:rPr>
              <a:t> </a:t>
            </a:r>
            <a:r>
              <a:rPr sz="2450" spc="75" dirty="0">
                <a:solidFill>
                  <a:srgbClr val="FFFFFF"/>
                </a:solidFill>
                <a:latin typeface="Verdana"/>
                <a:cs typeface="Verdana"/>
              </a:rPr>
              <a:t>and</a:t>
            </a:r>
            <a:r>
              <a:rPr sz="2450" spc="-204" dirty="0">
                <a:solidFill>
                  <a:srgbClr val="FFFFFF"/>
                </a:solidFill>
                <a:latin typeface="Verdana"/>
                <a:cs typeface="Verdana"/>
              </a:rPr>
              <a:t> </a:t>
            </a:r>
            <a:r>
              <a:rPr sz="2450" spc="-10" dirty="0">
                <a:solidFill>
                  <a:srgbClr val="FFFFFF"/>
                </a:solidFill>
                <a:latin typeface="Verdana"/>
                <a:cs typeface="Verdana"/>
              </a:rPr>
              <a:t>treatment planning.</a:t>
            </a:r>
            <a:endParaRPr sz="2450">
              <a:latin typeface="Verdana"/>
              <a:cs typeface="Verdana"/>
            </a:endParaRPr>
          </a:p>
        </p:txBody>
      </p:sp>
      <p:pic>
        <p:nvPicPr>
          <p:cNvPr id="6" name="object 6"/>
          <p:cNvPicPr/>
          <p:nvPr/>
        </p:nvPicPr>
        <p:blipFill>
          <a:blip r:embed="rId4" cstate="print"/>
          <a:stretch>
            <a:fillRect/>
          </a:stretch>
        </p:blipFill>
        <p:spPr>
          <a:xfrm>
            <a:off x="0" y="0"/>
            <a:ext cx="9143999" cy="1028699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12065">
              <a:lnSpc>
                <a:spcPct val="100000"/>
              </a:lnSpc>
              <a:spcBef>
                <a:spcPts val="125"/>
              </a:spcBef>
            </a:pPr>
            <a:r>
              <a:rPr sz="3450" dirty="0"/>
              <a:t>Challenges</a:t>
            </a:r>
            <a:r>
              <a:rPr sz="3450" spc="210" dirty="0"/>
              <a:t> </a:t>
            </a:r>
            <a:r>
              <a:rPr sz="3450" dirty="0"/>
              <a:t>and</a:t>
            </a:r>
            <a:r>
              <a:rPr sz="3450" spc="210" dirty="0"/>
              <a:t> </a:t>
            </a:r>
            <a:r>
              <a:rPr sz="3450" spc="-10" dirty="0"/>
              <a:t>Limitations</a:t>
            </a:r>
            <a:endParaRPr sz="3450"/>
          </a:p>
        </p:txBody>
      </p:sp>
      <p:pic>
        <p:nvPicPr>
          <p:cNvPr id="3" name="object 3"/>
          <p:cNvPicPr/>
          <p:nvPr/>
        </p:nvPicPr>
        <p:blipFill>
          <a:blip r:embed="rId2" cstate="print"/>
          <a:stretch>
            <a:fillRect/>
          </a:stretch>
        </p:blipFill>
        <p:spPr>
          <a:xfrm>
            <a:off x="11713070" y="4358995"/>
            <a:ext cx="1869579" cy="308800"/>
          </a:xfrm>
          <a:prstGeom prst="rect">
            <a:avLst/>
          </a:prstGeom>
        </p:spPr>
      </p:pic>
      <p:pic>
        <p:nvPicPr>
          <p:cNvPr id="4" name="object 4"/>
          <p:cNvPicPr/>
          <p:nvPr/>
        </p:nvPicPr>
        <p:blipFill>
          <a:blip r:embed="rId3" cstate="print"/>
          <a:stretch>
            <a:fillRect/>
          </a:stretch>
        </p:blipFill>
        <p:spPr>
          <a:xfrm>
            <a:off x="11089323" y="3596995"/>
            <a:ext cx="1691322" cy="308800"/>
          </a:xfrm>
          <a:prstGeom prst="rect">
            <a:avLst/>
          </a:prstGeom>
        </p:spPr>
      </p:pic>
      <p:sp>
        <p:nvSpPr>
          <p:cNvPr id="5" name="object 5"/>
          <p:cNvSpPr txBox="1"/>
          <p:nvPr/>
        </p:nvSpPr>
        <p:spPr>
          <a:xfrm>
            <a:off x="11062157" y="3135224"/>
            <a:ext cx="5619115" cy="3069590"/>
          </a:xfrm>
          <a:prstGeom prst="rect">
            <a:avLst/>
          </a:prstGeom>
        </p:spPr>
        <p:txBody>
          <a:bodyPr vert="horz" wrap="square" lIns="0" tIns="15875" rIns="0" bIns="0" rtlCol="0">
            <a:spAutoFit/>
          </a:bodyPr>
          <a:lstStyle/>
          <a:p>
            <a:pPr marL="12700">
              <a:lnSpc>
                <a:spcPct val="100000"/>
              </a:lnSpc>
              <a:spcBef>
                <a:spcPts val="125"/>
              </a:spcBef>
            </a:pPr>
            <a:r>
              <a:rPr sz="2450" dirty="0">
                <a:solidFill>
                  <a:srgbClr val="FFFFFF"/>
                </a:solidFill>
                <a:latin typeface="Verdana"/>
                <a:cs typeface="Verdana"/>
              </a:rPr>
              <a:t>Despite</a:t>
            </a:r>
            <a:r>
              <a:rPr sz="2450" spc="-35" dirty="0">
                <a:solidFill>
                  <a:srgbClr val="FFFFFF"/>
                </a:solidFill>
                <a:latin typeface="Verdana"/>
                <a:cs typeface="Verdana"/>
              </a:rPr>
              <a:t> </a:t>
            </a:r>
            <a:r>
              <a:rPr sz="2450" dirty="0">
                <a:solidFill>
                  <a:srgbClr val="FFFFFF"/>
                </a:solidFill>
                <a:latin typeface="Verdana"/>
                <a:cs typeface="Verdana"/>
              </a:rPr>
              <a:t>advancements,</a:t>
            </a:r>
            <a:r>
              <a:rPr sz="2450" spc="-35" dirty="0">
                <a:solidFill>
                  <a:srgbClr val="FFFFFF"/>
                </a:solidFill>
                <a:latin typeface="Verdana"/>
                <a:cs typeface="Verdana"/>
              </a:rPr>
              <a:t> </a:t>
            </a:r>
            <a:r>
              <a:rPr sz="2450" spc="-10" dirty="0">
                <a:solidFill>
                  <a:srgbClr val="FFFFFF"/>
                </a:solidFill>
                <a:latin typeface="Verdana"/>
                <a:cs typeface="Verdana"/>
              </a:rPr>
              <a:t>several</a:t>
            </a:r>
            <a:endParaRPr sz="2450">
              <a:latin typeface="Verdana"/>
              <a:cs typeface="Verdana"/>
            </a:endParaRPr>
          </a:p>
          <a:p>
            <a:pPr marL="12700" marR="5080" indent="1784350">
              <a:lnSpc>
                <a:spcPct val="102000"/>
              </a:lnSpc>
              <a:tabLst>
                <a:tab pos="2503805" algn="l"/>
              </a:tabLst>
            </a:pPr>
            <a:r>
              <a:rPr sz="2450" spc="-10" dirty="0">
                <a:solidFill>
                  <a:srgbClr val="FFFFFF"/>
                </a:solidFill>
                <a:latin typeface="Verdana"/>
                <a:cs typeface="Verdana"/>
              </a:rPr>
              <a:t>persist</a:t>
            </a:r>
            <a:r>
              <a:rPr sz="2450" spc="-185" dirty="0">
                <a:solidFill>
                  <a:srgbClr val="FFFFFF"/>
                </a:solidFill>
                <a:latin typeface="Verdana"/>
                <a:cs typeface="Verdana"/>
              </a:rPr>
              <a:t> </a:t>
            </a:r>
            <a:r>
              <a:rPr sz="2450" spc="55" dirty="0">
                <a:solidFill>
                  <a:srgbClr val="FFFFFF"/>
                </a:solidFill>
                <a:latin typeface="Verdana"/>
                <a:cs typeface="Verdana"/>
              </a:rPr>
              <a:t>in</a:t>
            </a:r>
            <a:r>
              <a:rPr sz="2450" spc="-185" dirty="0">
                <a:solidFill>
                  <a:srgbClr val="FFFFFF"/>
                </a:solidFill>
                <a:latin typeface="Verdana"/>
                <a:cs typeface="Verdana"/>
              </a:rPr>
              <a:t> </a:t>
            </a:r>
            <a:r>
              <a:rPr sz="2450" spc="65" dirty="0">
                <a:solidFill>
                  <a:srgbClr val="FFFFFF"/>
                </a:solidFill>
                <a:latin typeface="Verdana"/>
                <a:cs typeface="Verdana"/>
              </a:rPr>
              <a:t>machine </a:t>
            </a:r>
            <a:r>
              <a:rPr sz="2450" dirty="0">
                <a:solidFill>
                  <a:srgbClr val="FFFFFF"/>
                </a:solidFill>
                <a:latin typeface="Verdana"/>
                <a:cs typeface="Verdana"/>
              </a:rPr>
              <a:t>learning</a:t>
            </a:r>
            <a:r>
              <a:rPr sz="2450" spc="-110" dirty="0">
                <a:solidFill>
                  <a:srgbClr val="FFFFFF"/>
                </a:solidFill>
                <a:latin typeface="Verdana"/>
                <a:cs typeface="Verdana"/>
              </a:rPr>
              <a:t> </a:t>
            </a:r>
            <a:r>
              <a:rPr sz="2450" spc="-25" dirty="0">
                <a:solidFill>
                  <a:srgbClr val="FFFFFF"/>
                </a:solidFill>
                <a:latin typeface="Verdana"/>
                <a:cs typeface="Verdana"/>
              </a:rPr>
              <a:t>for</a:t>
            </a:r>
            <a:r>
              <a:rPr sz="2450" spc="-105" dirty="0">
                <a:solidFill>
                  <a:srgbClr val="FFFFFF"/>
                </a:solidFill>
                <a:latin typeface="Verdana"/>
                <a:cs typeface="Verdana"/>
              </a:rPr>
              <a:t> </a:t>
            </a:r>
            <a:r>
              <a:rPr sz="2450" spc="70" dirty="0">
                <a:solidFill>
                  <a:srgbClr val="FFFFFF"/>
                </a:solidFill>
                <a:latin typeface="Verdana"/>
                <a:cs typeface="Verdana"/>
              </a:rPr>
              <a:t>tumor</a:t>
            </a:r>
            <a:r>
              <a:rPr sz="2450" spc="-110" dirty="0">
                <a:solidFill>
                  <a:srgbClr val="FFFFFF"/>
                </a:solidFill>
                <a:latin typeface="Verdana"/>
                <a:cs typeface="Verdana"/>
              </a:rPr>
              <a:t> </a:t>
            </a:r>
            <a:r>
              <a:rPr sz="2450" dirty="0">
                <a:solidFill>
                  <a:srgbClr val="FFFFFF"/>
                </a:solidFill>
                <a:latin typeface="Verdana"/>
                <a:cs typeface="Verdana"/>
              </a:rPr>
              <a:t>detection.</a:t>
            </a:r>
            <a:r>
              <a:rPr sz="2450" spc="-105" dirty="0">
                <a:solidFill>
                  <a:srgbClr val="FFFFFF"/>
                </a:solidFill>
                <a:latin typeface="Verdana"/>
                <a:cs typeface="Verdana"/>
              </a:rPr>
              <a:t> </a:t>
            </a:r>
            <a:r>
              <a:rPr sz="2450" spc="-40" dirty="0">
                <a:solidFill>
                  <a:srgbClr val="FFFFFF"/>
                </a:solidFill>
                <a:latin typeface="Verdana"/>
                <a:cs typeface="Verdana"/>
              </a:rPr>
              <a:t>Issues </a:t>
            </a:r>
            <a:r>
              <a:rPr sz="2450" spc="-20" dirty="0">
                <a:solidFill>
                  <a:srgbClr val="FFFFFF"/>
                </a:solidFill>
                <a:latin typeface="Verdana"/>
                <a:cs typeface="Verdana"/>
              </a:rPr>
              <a:t>like</a:t>
            </a:r>
            <a:r>
              <a:rPr sz="2450" dirty="0">
                <a:solidFill>
                  <a:srgbClr val="FFFFFF"/>
                </a:solidFill>
                <a:latin typeface="Verdana"/>
                <a:cs typeface="Verdana"/>
              </a:rPr>
              <a:t>	</a:t>
            </a:r>
            <a:r>
              <a:rPr sz="2450" spc="-365" dirty="0">
                <a:solidFill>
                  <a:srgbClr val="FFFFFF"/>
                </a:solidFill>
                <a:latin typeface="Verdana"/>
                <a:cs typeface="Verdana"/>
              </a:rPr>
              <a:t>,</a:t>
            </a:r>
            <a:r>
              <a:rPr sz="2450" spc="-195" dirty="0">
                <a:solidFill>
                  <a:srgbClr val="FFFFFF"/>
                </a:solidFill>
                <a:latin typeface="Verdana"/>
                <a:cs typeface="Verdana"/>
              </a:rPr>
              <a:t> </a:t>
            </a:r>
            <a:r>
              <a:rPr sz="2450" spc="50" dirty="0">
                <a:solidFill>
                  <a:srgbClr val="FFFFFF"/>
                </a:solidFill>
                <a:latin typeface="Verdana"/>
                <a:cs typeface="Verdana"/>
              </a:rPr>
              <a:t>algorithm</a:t>
            </a:r>
            <a:r>
              <a:rPr sz="2450" spc="-190" dirty="0">
                <a:solidFill>
                  <a:srgbClr val="FFFFFF"/>
                </a:solidFill>
                <a:latin typeface="Verdana"/>
                <a:cs typeface="Verdana"/>
              </a:rPr>
              <a:t> </a:t>
            </a:r>
            <a:r>
              <a:rPr sz="2450" spc="-10" dirty="0">
                <a:solidFill>
                  <a:srgbClr val="FFFFFF"/>
                </a:solidFill>
                <a:latin typeface="Verdana"/>
                <a:cs typeface="Verdana"/>
              </a:rPr>
              <a:t>bias, </a:t>
            </a:r>
            <a:r>
              <a:rPr sz="2450" spc="75" dirty="0">
                <a:solidFill>
                  <a:srgbClr val="FFFFFF"/>
                </a:solidFill>
                <a:latin typeface="Verdana"/>
                <a:cs typeface="Verdana"/>
              </a:rPr>
              <a:t>and</a:t>
            </a:r>
            <a:r>
              <a:rPr sz="2450" spc="-195" dirty="0">
                <a:solidFill>
                  <a:srgbClr val="FFFFFF"/>
                </a:solidFill>
                <a:latin typeface="Verdana"/>
                <a:cs typeface="Verdana"/>
              </a:rPr>
              <a:t> </a:t>
            </a:r>
            <a:r>
              <a:rPr sz="2450" spc="50" dirty="0">
                <a:solidFill>
                  <a:srgbClr val="FFFFFF"/>
                </a:solidFill>
                <a:latin typeface="Verdana"/>
                <a:cs typeface="Verdana"/>
              </a:rPr>
              <a:t>the</a:t>
            </a:r>
            <a:r>
              <a:rPr sz="2450" spc="-190" dirty="0">
                <a:solidFill>
                  <a:srgbClr val="FFFFFF"/>
                </a:solidFill>
                <a:latin typeface="Verdana"/>
                <a:cs typeface="Verdana"/>
              </a:rPr>
              <a:t> </a:t>
            </a:r>
            <a:r>
              <a:rPr sz="2450" spc="75" dirty="0">
                <a:solidFill>
                  <a:srgbClr val="FFFFFF"/>
                </a:solidFill>
                <a:latin typeface="Verdana"/>
                <a:cs typeface="Verdana"/>
              </a:rPr>
              <a:t>need</a:t>
            </a:r>
            <a:r>
              <a:rPr sz="2450" spc="-190" dirty="0">
                <a:solidFill>
                  <a:srgbClr val="FFFFFF"/>
                </a:solidFill>
                <a:latin typeface="Verdana"/>
                <a:cs typeface="Verdana"/>
              </a:rPr>
              <a:t> </a:t>
            </a:r>
            <a:r>
              <a:rPr sz="2450" spc="-25" dirty="0">
                <a:solidFill>
                  <a:srgbClr val="FFFFFF"/>
                </a:solidFill>
                <a:latin typeface="Verdana"/>
                <a:cs typeface="Verdana"/>
              </a:rPr>
              <a:t>for</a:t>
            </a:r>
            <a:r>
              <a:rPr sz="2450" spc="-195" dirty="0">
                <a:solidFill>
                  <a:srgbClr val="FFFFFF"/>
                </a:solidFill>
                <a:latin typeface="Verdana"/>
                <a:cs typeface="Verdana"/>
              </a:rPr>
              <a:t> </a:t>
            </a:r>
            <a:r>
              <a:rPr sz="2450" spc="-35" dirty="0">
                <a:solidFill>
                  <a:srgbClr val="FFFFFF"/>
                </a:solidFill>
                <a:latin typeface="Verdana"/>
                <a:cs typeface="Verdana"/>
              </a:rPr>
              <a:t>extensive</a:t>
            </a:r>
            <a:r>
              <a:rPr sz="2450" spc="-190" dirty="0">
                <a:solidFill>
                  <a:srgbClr val="FFFFFF"/>
                </a:solidFill>
                <a:latin typeface="Verdana"/>
                <a:cs typeface="Verdana"/>
              </a:rPr>
              <a:t> </a:t>
            </a:r>
            <a:r>
              <a:rPr sz="2450" spc="-10" dirty="0">
                <a:solidFill>
                  <a:srgbClr val="FFFFFF"/>
                </a:solidFill>
                <a:latin typeface="Verdana"/>
                <a:cs typeface="Verdana"/>
              </a:rPr>
              <a:t>labeled </a:t>
            </a:r>
            <a:r>
              <a:rPr sz="2450" dirty="0">
                <a:solidFill>
                  <a:srgbClr val="FFFFFF"/>
                </a:solidFill>
                <a:latin typeface="Verdana"/>
                <a:cs typeface="Verdana"/>
              </a:rPr>
              <a:t>datasets</a:t>
            </a:r>
            <a:r>
              <a:rPr sz="2450" spc="-175" dirty="0">
                <a:solidFill>
                  <a:srgbClr val="FFFFFF"/>
                </a:solidFill>
                <a:latin typeface="Verdana"/>
                <a:cs typeface="Verdana"/>
              </a:rPr>
              <a:t> </a:t>
            </a:r>
            <a:r>
              <a:rPr sz="2450" spc="70" dirty="0">
                <a:solidFill>
                  <a:srgbClr val="FFFFFF"/>
                </a:solidFill>
                <a:latin typeface="Verdana"/>
                <a:cs typeface="Verdana"/>
              </a:rPr>
              <a:t>can</a:t>
            </a:r>
            <a:r>
              <a:rPr sz="2450" spc="-175" dirty="0">
                <a:solidFill>
                  <a:srgbClr val="FFFFFF"/>
                </a:solidFill>
                <a:latin typeface="Verdana"/>
                <a:cs typeface="Verdana"/>
              </a:rPr>
              <a:t> </a:t>
            </a:r>
            <a:r>
              <a:rPr sz="2450" spc="50" dirty="0">
                <a:solidFill>
                  <a:srgbClr val="FFFFFF"/>
                </a:solidFill>
                <a:latin typeface="Verdana"/>
                <a:cs typeface="Verdana"/>
              </a:rPr>
              <a:t>hinder</a:t>
            </a:r>
            <a:r>
              <a:rPr sz="2450" spc="-175" dirty="0">
                <a:solidFill>
                  <a:srgbClr val="FFFFFF"/>
                </a:solidFill>
                <a:latin typeface="Verdana"/>
                <a:cs typeface="Verdana"/>
              </a:rPr>
              <a:t> </a:t>
            </a:r>
            <a:r>
              <a:rPr sz="2450" spc="-10" dirty="0">
                <a:solidFill>
                  <a:srgbClr val="FFFFFF"/>
                </a:solidFill>
                <a:latin typeface="Verdana"/>
                <a:cs typeface="Verdana"/>
              </a:rPr>
              <a:t>progress.</a:t>
            </a:r>
            <a:endParaRPr sz="2450">
              <a:latin typeface="Verdana"/>
              <a:cs typeface="Verdana"/>
            </a:endParaRPr>
          </a:p>
          <a:p>
            <a:pPr marL="12700" marR="240665">
              <a:lnSpc>
                <a:spcPct val="102000"/>
              </a:lnSpc>
            </a:pPr>
            <a:r>
              <a:rPr sz="2450" dirty="0">
                <a:solidFill>
                  <a:srgbClr val="FFFFFF"/>
                </a:solidFill>
                <a:latin typeface="Verdana"/>
                <a:cs typeface="Verdana"/>
              </a:rPr>
              <a:t>Addressing</a:t>
            </a:r>
            <a:r>
              <a:rPr sz="2450" spc="114" dirty="0">
                <a:solidFill>
                  <a:srgbClr val="FFFFFF"/>
                </a:solidFill>
                <a:latin typeface="Verdana"/>
                <a:cs typeface="Verdana"/>
              </a:rPr>
              <a:t> </a:t>
            </a:r>
            <a:r>
              <a:rPr sz="2450" dirty="0">
                <a:solidFill>
                  <a:srgbClr val="FFFFFF"/>
                </a:solidFill>
                <a:latin typeface="Verdana"/>
                <a:cs typeface="Verdana"/>
              </a:rPr>
              <a:t>these</a:t>
            </a:r>
            <a:r>
              <a:rPr sz="2450" spc="120" dirty="0">
                <a:solidFill>
                  <a:srgbClr val="FFFFFF"/>
                </a:solidFill>
                <a:latin typeface="Verdana"/>
                <a:cs typeface="Verdana"/>
              </a:rPr>
              <a:t> </a:t>
            </a:r>
            <a:r>
              <a:rPr sz="2450" dirty="0">
                <a:solidFill>
                  <a:srgbClr val="FFFFFF"/>
                </a:solidFill>
                <a:latin typeface="Verdana"/>
                <a:cs typeface="Verdana"/>
              </a:rPr>
              <a:t>challenges</a:t>
            </a:r>
            <a:r>
              <a:rPr sz="2450" spc="125" dirty="0">
                <a:solidFill>
                  <a:srgbClr val="FFFFFF"/>
                </a:solidFill>
                <a:latin typeface="Verdana"/>
                <a:cs typeface="Verdana"/>
              </a:rPr>
              <a:t> </a:t>
            </a:r>
            <a:r>
              <a:rPr sz="2450" spc="-25" dirty="0">
                <a:solidFill>
                  <a:srgbClr val="FFFFFF"/>
                </a:solidFill>
                <a:latin typeface="Verdana"/>
                <a:cs typeface="Verdana"/>
              </a:rPr>
              <a:t>is </a:t>
            </a:r>
            <a:r>
              <a:rPr sz="2450" dirty="0">
                <a:solidFill>
                  <a:srgbClr val="FFFFFF"/>
                </a:solidFill>
                <a:latin typeface="Verdana"/>
                <a:cs typeface="Verdana"/>
              </a:rPr>
              <a:t>essential</a:t>
            </a:r>
            <a:r>
              <a:rPr sz="2450" spc="-150" dirty="0">
                <a:solidFill>
                  <a:srgbClr val="FFFFFF"/>
                </a:solidFill>
                <a:latin typeface="Verdana"/>
                <a:cs typeface="Verdana"/>
              </a:rPr>
              <a:t> </a:t>
            </a:r>
            <a:r>
              <a:rPr sz="2450" spc="-25" dirty="0">
                <a:solidFill>
                  <a:srgbClr val="FFFFFF"/>
                </a:solidFill>
                <a:latin typeface="Verdana"/>
                <a:cs typeface="Verdana"/>
              </a:rPr>
              <a:t>for</a:t>
            </a:r>
            <a:r>
              <a:rPr sz="2450" spc="-150" dirty="0">
                <a:solidFill>
                  <a:srgbClr val="FFFFFF"/>
                </a:solidFill>
                <a:latin typeface="Verdana"/>
                <a:cs typeface="Verdana"/>
              </a:rPr>
              <a:t> </a:t>
            </a:r>
            <a:r>
              <a:rPr sz="2450" dirty="0">
                <a:solidFill>
                  <a:srgbClr val="FFFFFF"/>
                </a:solidFill>
                <a:latin typeface="Verdana"/>
                <a:cs typeface="Verdana"/>
              </a:rPr>
              <a:t>future</a:t>
            </a:r>
            <a:r>
              <a:rPr sz="2450" spc="-150" dirty="0">
                <a:solidFill>
                  <a:srgbClr val="FFFFFF"/>
                </a:solidFill>
                <a:latin typeface="Verdana"/>
                <a:cs typeface="Verdana"/>
              </a:rPr>
              <a:t> </a:t>
            </a:r>
            <a:r>
              <a:rPr sz="2450" spc="-10" dirty="0">
                <a:solidFill>
                  <a:srgbClr val="FFFFFF"/>
                </a:solidFill>
                <a:latin typeface="Verdana"/>
                <a:cs typeface="Verdana"/>
              </a:rPr>
              <a:t>developments.</a:t>
            </a:r>
            <a:endParaRPr sz="2450">
              <a:latin typeface="Verdana"/>
              <a:cs typeface="Verdana"/>
            </a:endParaRPr>
          </a:p>
        </p:txBody>
      </p:sp>
      <p:pic>
        <p:nvPicPr>
          <p:cNvPr id="6" name="object 6"/>
          <p:cNvPicPr/>
          <p:nvPr/>
        </p:nvPicPr>
        <p:blipFill>
          <a:blip r:embed="rId4" cstate="print"/>
          <a:stretch>
            <a:fillRect/>
          </a:stretch>
        </p:blipFill>
        <p:spPr>
          <a:xfrm>
            <a:off x="0" y="0"/>
            <a:ext cx="9143999" cy="1028699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12700">
              <a:lnSpc>
                <a:spcPct val="100000"/>
              </a:lnSpc>
              <a:spcBef>
                <a:spcPts val="125"/>
              </a:spcBef>
            </a:pPr>
            <a:r>
              <a:rPr dirty="0"/>
              <a:t>Future</a:t>
            </a:r>
            <a:r>
              <a:rPr spc="130" dirty="0"/>
              <a:t> </a:t>
            </a:r>
            <a:r>
              <a:rPr spc="-10" dirty="0"/>
              <a:t>Directions</a:t>
            </a:r>
          </a:p>
        </p:txBody>
      </p:sp>
      <p:pic>
        <p:nvPicPr>
          <p:cNvPr id="3" name="object 3"/>
          <p:cNvPicPr/>
          <p:nvPr/>
        </p:nvPicPr>
        <p:blipFill>
          <a:blip r:embed="rId2" cstate="print"/>
          <a:stretch>
            <a:fillRect/>
          </a:stretch>
        </p:blipFill>
        <p:spPr>
          <a:xfrm>
            <a:off x="11106061" y="3977995"/>
            <a:ext cx="1760054" cy="247789"/>
          </a:xfrm>
          <a:prstGeom prst="rect">
            <a:avLst/>
          </a:prstGeom>
        </p:spPr>
      </p:pic>
      <p:pic>
        <p:nvPicPr>
          <p:cNvPr id="4" name="object 4"/>
          <p:cNvPicPr/>
          <p:nvPr/>
        </p:nvPicPr>
        <p:blipFill>
          <a:blip r:embed="rId3" cstate="print"/>
          <a:stretch>
            <a:fillRect/>
          </a:stretch>
        </p:blipFill>
        <p:spPr>
          <a:xfrm>
            <a:off x="12666751" y="4739995"/>
            <a:ext cx="1398117" cy="308800"/>
          </a:xfrm>
          <a:prstGeom prst="rect">
            <a:avLst/>
          </a:prstGeom>
        </p:spPr>
      </p:pic>
      <p:pic>
        <p:nvPicPr>
          <p:cNvPr id="5" name="object 5"/>
          <p:cNvPicPr/>
          <p:nvPr/>
        </p:nvPicPr>
        <p:blipFill>
          <a:blip r:embed="rId4" cstate="print"/>
          <a:stretch>
            <a:fillRect/>
          </a:stretch>
        </p:blipFill>
        <p:spPr>
          <a:xfrm>
            <a:off x="14852395" y="4739995"/>
            <a:ext cx="1055116" cy="247789"/>
          </a:xfrm>
          <a:prstGeom prst="rect">
            <a:avLst/>
          </a:prstGeom>
        </p:spPr>
      </p:pic>
      <p:pic>
        <p:nvPicPr>
          <p:cNvPr id="6" name="object 6"/>
          <p:cNvPicPr/>
          <p:nvPr/>
        </p:nvPicPr>
        <p:blipFill>
          <a:blip r:embed="rId5" cstate="print"/>
          <a:stretch>
            <a:fillRect/>
          </a:stretch>
        </p:blipFill>
        <p:spPr>
          <a:xfrm>
            <a:off x="11100994" y="5119382"/>
            <a:ext cx="1819732" cy="249402"/>
          </a:xfrm>
          <a:prstGeom prst="rect">
            <a:avLst/>
          </a:prstGeom>
        </p:spPr>
      </p:pic>
      <p:sp>
        <p:nvSpPr>
          <p:cNvPr id="7" name="object 7"/>
          <p:cNvSpPr/>
          <p:nvPr/>
        </p:nvSpPr>
        <p:spPr>
          <a:xfrm>
            <a:off x="14903070" y="3596995"/>
            <a:ext cx="925194" cy="248285"/>
          </a:xfrm>
          <a:custGeom>
            <a:avLst/>
            <a:gdLst/>
            <a:ahLst/>
            <a:cxnLst/>
            <a:rect l="l" t="t" r="r" b="b"/>
            <a:pathLst>
              <a:path w="925194" h="248285">
                <a:moveTo>
                  <a:pt x="285877" y="143891"/>
                </a:moveTo>
                <a:lnTo>
                  <a:pt x="276733" y="101066"/>
                </a:lnTo>
                <a:lnTo>
                  <a:pt x="275907" y="99758"/>
                </a:lnTo>
                <a:lnTo>
                  <a:pt x="273824" y="96405"/>
                </a:lnTo>
                <a:lnTo>
                  <a:pt x="242404" y="71450"/>
                </a:lnTo>
                <a:lnTo>
                  <a:pt x="212725" y="66611"/>
                </a:lnTo>
                <a:lnTo>
                  <a:pt x="199313" y="67462"/>
                </a:lnTo>
                <a:lnTo>
                  <a:pt x="158369" y="84493"/>
                </a:lnTo>
                <a:lnTo>
                  <a:pt x="147955" y="96405"/>
                </a:lnTo>
                <a:lnTo>
                  <a:pt x="143891" y="89420"/>
                </a:lnTo>
                <a:lnTo>
                  <a:pt x="140970" y="86131"/>
                </a:lnTo>
                <a:lnTo>
                  <a:pt x="139065" y="83985"/>
                </a:lnTo>
                <a:lnTo>
                  <a:pt x="133604" y="80111"/>
                </a:lnTo>
                <a:lnTo>
                  <a:pt x="123774" y="74206"/>
                </a:lnTo>
                <a:lnTo>
                  <a:pt x="112979" y="69989"/>
                </a:lnTo>
                <a:lnTo>
                  <a:pt x="101257" y="67462"/>
                </a:lnTo>
                <a:lnTo>
                  <a:pt x="88646" y="66611"/>
                </a:lnTo>
                <a:lnTo>
                  <a:pt x="76644" y="67322"/>
                </a:lnTo>
                <a:lnTo>
                  <a:pt x="37719" y="83007"/>
                </a:lnTo>
                <a:lnTo>
                  <a:pt x="34417" y="86131"/>
                </a:lnTo>
                <a:lnTo>
                  <a:pt x="34417" y="68224"/>
                </a:lnTo>
                <a:lnTo>
                  <a:pt x="0" y="68224"/>
                </a:lnTo>
                <a:lnTo>
                  <a:pt x="0" y="246253"/>
                </a:lnTo>
                <a:lnTo>
                  <a:pt x="35306" y="246253"/>
                </a:lnTo>
                <a:lnTo>
                  <a:pt x="35306" y="153022"/>
                </a:lnTo>
                <a:lnTo>
                  <a:pt x="35674" y="144703"/>
                </a:lnTo>
                <a:lnTo>
                  <a:pt x="58166" y="105968"/>
                </a:lnTo>
                <a:lnTo>
                  <a:pt x="84201" y="99758"/>
                </a:lnTo>
                <a:lnTo>
                  <a:pt x="93535" y="100482"/>
                </a:lnTo>
                <a:lnTo>
                  <a:pt x="122745" y="125590"/>
                </a:lnTo>
                <a:lnTo>
                  <a:pt x="125476" y="246253"/>
                </a:lnTo>
                <a:lnTo>
                  <a:pt x="160782" y="246253"/>
                </a:lnTo>
                <a:lnTo>
                  <a:pt x="160782" y="153022"/>
                </a:lnTo>
                <a:lnTo>
                  <a:pt x="161150" y="144703"/>
                </a:lnTo>
                <a:lnTo>
                  <a:pt x="183515" y="105968"/>
                </a:lnTo>
                <a:lnTo>
                  <a:pt x="209677" y="99758"/>
                </a:lnTo>
                <a:lnTo>
                  <a:pt x="218948" y="100482"/>
                </a:lnTo>
                <a:lnTo>
                  <a:pt x="247904" y="125590"/>
                </a:lnTo>
                <a:lnTo>
                  <a:pt x="250571" y="246253"/>
                </a:lnTo>
                <a:lnTo>
                  <a:pt x="285877" y="246253"/>
                </a:lnTo>
                <a:lnTo>
                  <a:pt x="285877" y="143891"/>
                </a:lnTo>
                <a:close/>
              </a:path>
              <a:path w="925194" h="248285">
                <a:moveTo>
                  <a:pt x="495554" y="68224"/>
                </a:moveTo>
                <a:lnTo>
                  <a:pt x="460121" y="68224"/>
                </a:lnTo>
                <a:lnTo>
                  <a:pt x="460121" y="161150"/>
                </a:lnTo>
                <a:lnTo>
                  <a:pt x="459752" y="169494"/>
                </a:lnTo>
                <a:lnTo>
                  <a:pt x="437134" y="208508"/>
                </a:lnTo>
                <a:lnTo>
                  <a:pt x="410464" y="214642"/>
                </a:lnTo>
                <a:lnTo>
                  <a:pt x="400672" y="213931"/>
                </a:lnTo>
                <a:lnTo>
                  <a:pt x="370052" y="188709"/>
                </a:lnTo>
                <a:lnTo>
                  <a:pt x="367284" y="68224"/>
                </a:lnTo>
                <a:lnTo>
                  <a:pt x="331978" y="68224"/>
                </a:lnTo>
                <a:lnTo>
                  <a:pt x="331978" y="170586"/>
                </a:lnTo>
                <a:lnTo>
                  <a:pt x="332562" y="182727"/>
                </a:lnTo>
                <a:lnTo>
                  <a:pt x="346735" y="221310"/>
                </a:lnTo>
                <a:lnTo>
                  <a:pt x="386943" y="245643"/>
                </a:lnTo>
                <a:lnTo>
                  <a:pt x="408178" y="247789"/>
                </a:lnTo>
                <a:lnTo>
                  <a:pt x="419798" y="247091"/>
                </a:lnTo>
                <a:lnTo>
                  <a:pt x="457708" y="231330"/>
                </a:lnTo>
                <a:lnTo>
                  <a:pt x="461137" y="228104"/>
                </a:lnTo>
                <a:lnTo>
                  <a:pt x="461137" y="246253"/>
                </a:lnTo>
                <a:lnTo>
                  <a:pt x="495554" y="246253"/>
                </a:lnTo>
                <a:lnTo>
                  <a:pt x="495554" y="228104"/>
                </a:lnTo>
                <a:lnTo>
                  <a:pt x="495554" y="214642"/>
                </a:lnTo>
                <a:lnTo>
                  <a:pt x="495554" y="68224"/>
                </a:lnTo>
                <a:close/>
              </a:path>
              <a:path w="925194" h="248285">
                <a:moveTo>
                  <a:pt x="580009" y="0"/>
                </a:moveTo>
                <a:lnTo>
                  <a:pt x="544703" y="0"/>
                </a:lnTo>
                <a:lnTo>
                  <a:pt x="544703" y="246253"/>
                </a:lnTo>
                <a:lnTo>
                  <a:pt x="580009" y="246253"/>
                </a:lnTo>
                <a:lnTo>
                  <a:pt x="580009" y="0"/>
                </a:lnTo>
                <a:close/>
              </a:path>
              <a:path w="925194" h="248285">
                <a:moveTo>
                  <a:pt x="731520" y="231216"/>
                </a:moveTo>
                <a:lnTo>
                  <a:pt x="723900" y="215633"/>
                </a:lnTo>
                <a:lnTo>
                  <a:pt x="717804" y="203123"/>
                </a:lnTo>
                <a:lnTo>
                  <a:pt x="710768" y="208610"/>
                </a:lnTo>
                <a:lnTo>
                  <a:pt x="703986" y="212509"/>
                </a:lnTo>
                <a:lnTo>
                  <a:pt x="697433" y="214858"/>
                </a:lnTo>
                <a:lnTo>
                  <a:pt x="691134" y="215633"/>
                </a:lnTo>
                <a:lnTo>
                  <a:pt x="683768" y="215633"/>
                </a:lnTo>
                <a:lnTo>
                  <a:pt x="678307" y="213664"/>
                </a:lnTo>
                <a:lnTo>
                  <a:pt x="674497" y="209727"/>
                </a:lnTo>
                <a:lnTo>
                  <a:pt x="670814" y="205790"/>
                </a:lnTo>
                <a:lnTo>
                  <a:pt x="669036" y="199859"/>
                </a:lnTo>
                <a:lnTo>
                  <a:pt x="669036" y="99758"/>
                </a:lnTo>
                <a:lnTo>
                  <a:pt x="719328" y="99758"/>
                </a:lnTo>
                <a:lnTo>
                  <a:pt x="719328" y="68224"/>
                </a:lnTo>
                <a:lnTo>
                  <a:pt x="669036" y="68224"/>
                </a:lnTo>
                <a:lnTo>
                  <a:pt x="669036" y="31699"/>
                </a:lnTo>
                <a:lnTo>
                  <a:pt x="633730" y="31699"/>
                </a:lnTo>
                <a:lnTo>
                  <a:pt x="633730" y="68224"/>
                </a:lnTo>
                <a:lnTo>
                  <a:pt x="604139" y="68224"/>
                </a:lnTo>
                <a:lnTo>
                  <a:pt x="604139" y="99758"/>
                </a:lnTo>
                <a:lnTo>
                  <a:pt x="633730" y="99758"/>
                </a:lnTo>
                <a:lnTo>
                  <a:pt x="633730" y="193230"/>
                </a:lnTo>
                <a:lnTo>
                  <a:pt x="634631" y="205359"/>
                </a:lnTo>
                <a:lnTo>
                  <a:pt x="656107" y="239674"/>
                </a:lnTo>
                <a:lnTo>
                  <a:pt x="688594" y="247789"/>
                </a:lnTo>
                <a:lnTo>
                  <a:pt x="695706" y="247789"/>
                </a:lnTo>
                <a:lnTo>
                  <a:pt x="725868" y="235915"/>
                </a:lnTo>
                <a:lnTo>
                  <a:pt x="731520" y="231216"/>
                </a:lnTo>
                <a:close/>
              </a:path>
              <a:path w="925194" h="248285">
                <a:moveTo>
                  <a:pt x="792861" y="68224"/>
                </a:moveTo>
                <a:lnTo>
                  <a:pt x="757555" y="68224"/>
                </a:lnTo>
                <a:lnTo>
                  <a:pt x="757555" y="246253"/>
                </a:lnTo>
                <a:lnTo>
                  <a:pt x="792861" y="246253"/>
                </a:lnTo>
                <a:lnTo>
                  <a:pt x="792861" y="68224"/>
                </a:lnTo>
                <a:close/>
              </a:path>
              <a:path w="925194" h="248285">
                <a:moveTo>
                  <a:pt x="798195" y="15582"/>
                </a:moveTo>
                <a:lnTo>
                  <a:pt x="796036" y="10363"/>
                </a:lnTo>
                <a:lnTo>
                  <a:pt x="791464" y="6210"/>
                </a:lnTo>
                <a:lnTo>
                  <a:pt x="787019" y="2070"/>
                </a:lnTo>
                <a:lnTo>
                  <a:pt x="781685" y="0"/>
                </a:lnTo>
                <a:lnTo>
                  <a:pt x="768985" y="0"/>
                </a:lnTo>
                <a:lnTo>
                  <a:pt x="763651" y="2146"/>
                </a:lnTo>
                <a:lnTo>
                  <a:pt x="754761" y="10744"/>
                </a:lnTo>
                <a:lnTo>
                  <a:pt x="752475" y="16014"/>
                </a:lnTo>
                <a:lnTo>
                  <a:pt x="752475" y="28448"/>
                </a:lnTo>
                <a:lnTo>
                  <a:pt x="754761" y="33743"/>
                </a:lnTo>
                <a:lnTo>
                  <a:pt x="759079" y="38138"/>
                </a:lnTo>
                <a:lnTo>
                  <a:pt x="763524" y="42545"/>
                </a:lnTo>
                <a:lnTo>
                  <a:pt x="768985" y="44742"/>
                </a:lnTo>
                <a:lnTo>
                  <a:pt x="782066" y="44742"/>
                </a:lnTo>
                <a:lnTo>
                  <a:pt x="787527" y="42545"/>
                </a:lnTo>
                <a:lnTo>
                  <a:pt x="791845" y="38138"/>
                </a:lnTo>
                <a:lnTo>
                  <a:pt x="796036" y="33743"/>
                </a:lnTo>
                <a:lnTo>
                  <a:pt x="798144" y="28448"/>
                </a:lnTo>
                <a:lnTo>
                  <a:pt x="798195" y="15582"/>
                </a:lnTo>
                <a:close/>
              </a:path>
              <a:path w="925194" h="248285">
                <a:moveTo>
                  <a:pt x="925195" y="138290"/>
                </a:moveTo>
                <a:lnTo>
                  <a:pt x="829818" y="138290"/>
                </a:lnTo>
                <a:lnTo>
                  <a:pt x="829818" y="170827"/>
                </a:lnTo>
                <a:lnTo>
                  <a:pt x="925195" y="170827"/>
                </a:lnTo>
                <a:lnTo>
                  <a:pt x="925195" y="138290"/>
                </a:lnTo>
                <a:close/>
              </a:path>
            </a:pathLst>
          </a:custGeom>
          <a:solidFill>
            <a:srgbClr val="FFFFFF"/>
          </a:solidFill>
        </p:spPr>
        <p:txBody>
          <a:bodyPr wrap="square" lIns="0" tIns="0" rIns="0" bIns="0" rtlCol="0"/>
          <a:lstStyle/>
          <a:p>
            <a:endParaRPr/>
          </a:p>
        </p:txBody>
      </p:sp>
      <p:sp>
        <p:nvSpPr>
          <p:cNvPr id="8" name="object 8"/>
          <p:cNvSpPr txBox="1"/>
          <p:nvPr/>
        </p:nvSpPr>
        <p:spPr>
          <a:xfrm>
            <a:off x="11062144" y="3135224"/>
            <a:ext cx="5609590" cy="1545590"/>
          </a:xfrm>
          <a:prstGeom prst="rect">
            <a:avLst/>
          </a:prstGeom>
        </p:spPr>
        <p:txBody>
          <a:bodyPr vert="horz" wrap="square" lIns="0" tIns="8255" rIns="0" bIns="0" rtlCol="0">
            <a:spAutoFit/>
          </a:bodyPr>
          <a:lstStyle/>
          <a:p>
            <a:pPr marL="12700" marR="5080">
              <a:lnSpc>
                <a:spcPct val="102000"/>
              </a:lnSpc>
              <a:spcBef>
                <a:spcPts val="65"/>
              </a:spcBef>
            </a:pPr>
            <a:r>
              <a:rPr sz="2450" dirty="0">
                <a:solidFill>
                  <a:srgbClr val="FFFFFF"/>
                </a:solidFill>
                <a:latin typeface="Verdana"/>
                <a:cs typeface="Verdana"/>
              </a:rPr>
              <a:t>The</a:t>
            </a:r>
            <a:r>
              <a:rPr sz="2450" spc="-155" dirty="0">
                <a:solidFill>
                  <a:srgbClr val="FFFFFF"/>
                </a:solidFill>
                <a:latin typeface="Verdana"/>
                <a:cs typeface="Verdana"/>
              </a:rPr>
              <a:t> </a:t>
            </a:r>
            <a:r>
              <a:rPr sz="2450" dirty="0">
                <a:solidFill>
                  <a:srgbClr val="FFFFFF"/>
                </a:solidFill>
                <a:latin typeface="Verdana"/>
                <a:cs typeface="Verdana"/>
              </a:rPr>
              <a:t>future</a:t>
            </a:r>
            <a:r>
              <a:rPr sz="2450" spc="-155" dirty="0">
                <a:solidFill>
                  <a:srgbClr val="FFFFFF"/>
                </a:solidFill>
                <a:latin typeface="Verdana"/>
                <a:cs typeface="Verdana"/>
              </a:rPr>
              <a:t> </a:t>
            </a:r>
            <a:r>
              <a:rPr sz="2450" dirty="0">
                <a:solidFill>
                  <a:srgbClr val="FFFFFF"/>
                </a:solidFill>
                <a:latin typeface="Verdana"/>
                <a:cs typeface="Verdana"/>
              </a:rPr>
              <a:t>of</a:t>
            </a:r>
            <a:r>
              <a:rPr sz="2450" spc="-155" dirty="0">
                <a:solidFill>
                  <a:srgbClr val="FFFFFF"/>
                </a:solidFill>
                <a:latin typeface="Verdana"/>
                <a:cs typeface="Verdana"/>
              </a:rPr>
              <a:t> </a:t>
            </a:r>
            <a:r>
              <a:rPr sz="2450" dirty="0">
                <a:solidFill>
                  <a:srgbClr val="FFFFFF"/>
                </a:solidFill>
                <a:latin typeface="Verdana"/>
                <a:cs typeface="Verdana"/>
              </a:rPr>
              <a:t>brain</a:t>
            </a:r>
            <a:r>
              <a:rPr sz="2450" spc="-150" dirty="0">
                <a:solidFill>
                  <a:srgbClr val="FFFFFF"/>
                </a:solidFill>
                <a:latin typeface="Verdana"/>
                <a:cs typeface="Verdana"/>
              </a:rPr>
              <a:t> </a:t>
            </a:r>
            <a:r>
              <a:rPr sz="2450" spc="70" dirty="0">
                <a:solidFill>
                  <a:srgbClr val="FFFFFF"/>
                </a:solidFill>
                <a:latin typeface="Verdana"/>
                <a:cs typeface="Verdana"/>
              </a:rPr>
              <a:t>tumor</a:t>
            </a:r>
            <a:r>
              <a:rPr sz="2450" spc="-155" dirty="0">
                <a:solidFill>
                  <a:srgbClr val="FFFFFF"/>
                </a:solidFill>
                <a:latin typeface="Verdana"/>
                <a:cs typeface="Verdana"/>
              </a:rPr>
              <a:t> </a:t>
            </a:r>
            <a:r>
              <a:rPr sz="2450" spc="40" dirty="0">
                <a:solidFill>
                  <a:srgbClr val="FFFFFF"/>
                </a:solidFill>
                <a:latin typeface="Verdana"/>
                <a:cs typeface="Verdana"/>
              </a:rPr>
              <a:t>detection </a:t>
            </a:r>
            <a:r>
              <a:rPr sz="2450" spc="-30" dirty="0">
                <a:solidFill>
                  <a:srgbClr val="FFFFFF"/>
                </a:solidFill>
                <a:latin typeface="Verdana"/>
                <a:cs typeface="Verdana"/>
              </a:rPr>
              <a:t>lies</a:t>
            </a:r>
            <a:r>
              <a:rPr sz="2450" spc="-140" dirty="0">
                <a:solidFill>
                  <a:srgbClr val="FFFFFF"/>
                </a:solidFill>
                <a:latin typeface="Verdana"/>
                <a:cs typeface="Verdana"/>
              </a:rPr>
              <a:t> </a:t>
            </a:r>
            <a:r>
              <a:rPr sz="2450" spc="55" dirty="0">
                <a:solidFill>
                  <a:srgbClr val="FFFFFF"/>
                </a:solidFill>
                <a:latin typeface="Verdana"/>
                <a:cs typeface="Verdana"/>
              </a:rPr>
              <a:t>in</a:t>
            </a:r>
            <a:r>
              <a:rPr sz="2450" spc="-140" dirty="0">
                <a:solidFill>
                  <a:srgbClr val="FFFFFF"/>
                </a:solidFill>
                <a:latin typeface="Verdana"/>
                <a:cs typeface="Verdana"/>
              </a:rPr>
              <a:t> </a:t>
            </a:r>
            <a:r>
              <a:rPr sz="2450" spc="50" dirty="0">
                <a:solidFill>
                  <a:srgbClr val="FFFFFF"/>
                </a:solidFill>
                <a:latin typeface="Verdana"/>
                <a:cs typeface="Verdana"/>
              </a:rPr>
              <a:t>the</a:t>
            </a:r>
            <a:r>
              <a:rPr sz="2450" spc="-135" dirty="0">
                <a:solidFill>
                  <a:srgbClr val="FFFFFF"/>
                </a:solidFill>
                <a:latin typeface="Verdana"/>
                <a:cs typeface="Verdana"/>
              </a:rPr>
              <a:t> </a:t>
            </a:r>
            <a:r>
              <a:rPr sz="2450" dirty="0">
                <a:solidFill>
                  <a:srgbClr val="FFFFFF"/>
                </a:solidFill>
                <a:latin typeface="Verdana"/>
                <a:cs typeface="Verdana"/>
              </a:rPr>
              <a:t>integration</a:t>
            </a:r>
            <a:r>
              <a:rPr sz="2450" spc="-140" dirty="0">
                <a:solidFill>
                  <a:srgbClr val="FFFFFF"/>
                </a:solidFill>
                <a:latin typeface="Verdana"/>
                <a:cs typeface="Verdana"/>
              </a:rPr>
              <a:t> </a:t>
            </a:r>
            <a:r>
              <a:rPr sz="2450" spc="-25" dirty="0">
                <a:solidFill>
                  <a:srgbClr val="FFFFFF"/>
                </a:solidFill>
                <a:latin typeface="Verdana"/>
                <a:cs typeface="Verdana"/>
              </a:rPr>
              <a:t>of</a:t>
            </a:r>
            <a:endParaRPr sz="2450">
              <a:latin typeface="Verdana"/>
              <a:cs typeface="Verdana"/>
            </a:endParaRPr>
          </a:p>
          <a:p>
            <a:pPr marL="12700" marR="536575" indent="1889760">
              <a:lnSpc>
                <a:spcPct val="102000"/>
              </a:lnSpc>
            </a:pPr>
            <a:r>
              <a:rPr sz="2450" spc="75" dirty="0">
                <a:solidFill>
                  <a:srgbClr val="FFFFFF"/>
                </a:solidFill>
                <a:latin typeface="Verdana"/>
                <a:cs typeface="Verdana"/>
              </a:rPr>
              <a:t>and</a:t>
            </a:r>
            <a:r>
              <a:rPr sz="2450" spc="-215" dirty="0">
                <a:solidFill>
                  <a:srgbClr val="FFFFFF"/>
                </a:solidFill>
                <a:latin typeface="Verdana"/>
                <a:cs typeface="Verdana"/>
              </a:rPr>
              <a:t> </a:t>
            </a:r>
            <a:r>
              <a:rPr sz="2450" spc="-10" dirty="0">
                <a:solidFill>
                  <a:srgbClr val="FFFFFF"/>
                </a:solidFill>
                <a:latin typeface="Verdana"/>
                <a:cs typeface="Verdana"/>
              </a:rPr>
              <a:t>advanced </a:t>
            </a:r>
            <a:r>
              <a:rPr sz="2450" dirty="0">
                <a:solidFill>
                  <a:srgbClr val="FFFFFF"/>
                </a:solidFill>
                <a:latin typeface="Verdana"/>
                <a:cs typeface="Verdana"/>
              </a:rPr>
              <a:t>algorithms.</a:t>
            </a:r>
            <a:r>
              <a:rPr sz="2450" spc="-195" dirty="0">
                <a:solidFill>
                  <a:srgbClr val="FFFFFF"/>
                </a:solidFill>
                <a:latin typeface="Verdana"/>
                <a:cs typeface="Verdana"/>
              </a:rPr>
              <a:t> </a:t>
            </a:r>
            <a:r>
              <a:rPr sz="2450" spc="85" dirty="0">
                <a:solidFill>
                  <a:srgbClr val="FFFFFF"/>
                </a:solidFill>
                <a:latin typeface="Verdana"/>
                <a:cs typeface="Verdana"/>
              </a:rPr>
              <a:t>Combining</a:t>
            </a:r>
            <a:r>
              <a:rPr sz="2450" spc="-190" dirty="0">
                <a:solidFill>
                  <a:srgbClr val="FFFFFF"/>
                </a:solidFill>
                <a:latin typeface="Verdana"/>
                <a:cs typeface="Verdana"/>
              </a:rPr>
              <a:t> </a:t>
            </a:r>
            <a:r>
              <a:rPr sz="2450" spc="70" dirty="0">
                <a:solidFill>
                  <a:srgbClr val="FFFFFF"/>
                </a:solidFill>
                <a:latin typeface="Verdana"/>
                <a:cs typeface="Verdana"/>
              </a:rPr>
              <a:t>imaging</a:t>
            </a:r>
            <a:endParaRPr sz="2450">
              <a:latin typeface="Verdana"/>
              <a:cs typeface="Verdana"/>
            </a:endParaRPr>
          </a:p>
        </p:txBody>
      </p:sp>
      <p:sp>
        <p:nvSpPr>
          <p:cNvPr id="9" name="object 9"/>
          <p:cNvSpPr txBox="1"/>
          <p:nvPr/>
        </p:nvSpPr>
        <p:spPr>
          <a:xfrm>
            <a:off x="11062233" y="4659223"/>
            <a:ext cx="1520825" cy="402590"/>
          </a:xfrm>
          <a:prstGeom prst="rect">
            <a:avLst/>
          </a:prstGeom>
        </p:spPr>
        <p:txBody>
          <a:bodyPr vert="horz" wrap="square" lIns="0" tIns="15875" rIns="0" bIns="0" rtlCol="0">
            <a:spAutoFit/>
          </a:bodyPr>
          <a:lstStyle/>
          <a:p>
            <a:pPr marL="12700">
              <a:lnSpc>
                <a:spcPct val="100000"/>
              </a:lnSpc>
              <a:spcBef>
                <a:spcPts val="125"/>
              </a:spcBef>
            </a:pPr>
            <a:r>
              <a:rPr sz="2450" dirty="0">
                <a:solidFill>
                  <a:srgbClr val="FFFFFF"/>
                </a:solidFill>
                <a:latin typeface="Verdana"/>
                <a:cs typeface="Verdana"/>
              </a:rPr>
              <a:t>data</a:t>
            </a:r>
            <a:r>
              <a:rPr sz="2450" spc="-55" dirty="0">
                <a:solidFill>
                  <a:srgbClr val="FFFFFF"/>
                </a:solidFill>
                <a:latin typeface="Verdana"/>
                <a:cs typeface="Verdana"/>
              </a:rPr>
              <a:t> </a:t>
            </a:r>
            <a:r>
              <a:rPr sz="2450" spc="55" dirty="0">
                <a:solidFill>
                  <a:srgbClr val="FFFFFF"/>
                </a:solidFill>
                <a:latin typeface="Verdana"/>
                <a:cs typeface="Verdana"/>
              </a:rPr>
              <a:t>with</a:t>
            </a:r>
            <a:endParaRPr sz="2450">
              <a:latin typeface="Verdana"/>
              <a:cs typeface="Verdana"/>
            </a:endParaRPr>
          </a:p>
        </p:txBody>
      </p:sp>
      <p:sp>
        <p:nvSpPr>
          <p:cNvPr id="10" name="object 10"/>
          <p:cNvSpPr txBox="1"/>
          <p:nvPr/>
        </p:nvSpPr>
        <p:spPr>
          <a:xfrm>
            <a:off x="13006635" y="4659223"/>
            <a:ext cx="3656965" cy="783590"/>
          </a:xfrm>
          <a:prstGeom prst="rect">
            <a:avLst/>
          </a:prstGeom>
        </p:spPr>
        <p:txBody>
          <a:bodyPr vert="horz" wrap="square" lIns="0" tIns="15875" rIns="0" bIns="0" rtlCol="0">
            <a:spAutoFit/>
          </a:bodyPr>
          <a:lstStyle/>
          <a:p>
            <a:pPr marL="1137920">
              <a:lnSpc>
                <a:spcPct val="100000"/>
              </a:lnSpc>
              <a:spcBef>
                <a:spcPts val="125"/>
              </a:spcBef>
            </a:pPr>
            <a:r>
              <a:rPr sz="2450" spc="50" dirty="0">
                <a:solidFill>
                  <a:srgbClr val="FFFFFF"/>
                </a:solidFill>
                <a:latin typeface="Verdana"/>
                <a:cs typeface="Verdana"/>
              </a:rPr>
              <a:t>and</a:t>
            </a:r>
            <a:endParaRPr sz="2450">
              <a:latin typeface="Verdana"/>
              <a:cs typeface="Verdana"/>
            </a:endParaRPr>
          </a:p>
          <a:p>
            <a:pPr marL="12700">
              <a:lnSpc>
                <a:spcPct val="100000"/>
              </a:lnSpc>
              <a:spcBef>
                <a:spcPts val="60"/>
              </a:spcBef>
            </a:pPr>
            <a:r>
              <a:rPr sz="2450" spc="70" dirty="0">
                <a:solidFill>
                  <a:srgbClr val="FFFFFF"/>
                </a:solidFill>
                <a:latin typeface="Verdana"/>
                <a:cs typeface="Verdana"/>
              </a:rPr>
              <a:t>can</a:t>
            </a:r>
            <a:r>
              <a:rPr sz="2450" spc="-200" dirty="0">
                <a:solidFill>
                  <a:srgbClr val="FFFFFF"/>
                </a:solidFill>
                <a:latin typeface="Verdana"/>
                <a:cs typeface="Verdana"/>
              </a:rPr>
              <a:t> </a:t>
            </a:r>
            <a:r>
              <a:rPr sz="2450" spc="60" dirty="0">
                <a:solidFill>
                  <a:srgbClr val="FFFFFF"/>
                </a:solidFill>
                <a:latin typeface="Verdana"/>
                <a:cs typeface="Verdana"/>
              </a:rPr>
              <a:t>enhance</a:t>
            </a:r>
            <a:r>
              <a:rPr sz="2450" spc="-200" dirty="0">
                <a:solidFill>
                  <a:srgbClr val="FFFFFF"/>
                </a:solidFill>
                <a:latin typeface="Verdana"/>
                <a:cs typeface="Verdana"/>
              </a:rPr>
              <a:t> </a:t>
            </a:r>
            <a:r>
              <a:rPr sz="2450" spc="40" dirty="0">
                <a:solidFill>
                  <a:srgbClr val="FFFFFF"/>
                </a:solidFill>
                <a:latin typeface="Verdana"/>
                <a:cs typeface="Verdana"/>
              </a:rPr>
              <a:t>detection</a:t>
            </a:r>
            <a:endParaRPr sz="2450">
              <a:latin typeface="Verdana"/>
              <a:cs typeface="Verdana"/>
            </a:endParaRPr>
          </a:p>
        </p:txBody>
      </p:sp>
      <p:sp>
        <p:nvSpPr>
          <p:cNvPr id="11" name="object 11"/>
          <p:cNvSpPr txBox="1"/>
          <p:nvPr/>
        </p:nvSpPr>
        <p:spPr>
          <a:xfrm>
            <a:off x="11062144" y="5421223"/>
            <a:ext cx="5203190" cy="783590"/>
          </a:xfrm>
          <a:prstGeom prst="rect">
            <a:avLst/>
          </a:prstGeom>
        </p:spPr>
        <p:txBody>
          <a:bodyPr vert="horz" wrap="square" lIns="0" tIns="8255" rIns="0" bIns="0" rtlCol="0">
            <a:spAutoFit/>
          </a:bodyPr>
          <a:lstStyle/>
          <a:p>
            <a:pPr marL="12700" marR="5080">
              <a:lnSpc>
                <a:spcPct val="102000"/>
              </a:lnSpc>
              <a:spcBef>
                <a:spcPts val="65"/>
              </a:spcBef>
            </a:pPr>
            <a:r>
              <a:rPr sz="2450" dirty="0">
                <a:solidFill>
                  <a:srgbClr val="FFFFFF"/>
                </a:solidFill>
                <a:latin typeface="Verdana"/>
                <a:cs typeface="Verdana"/>
              </a:rPr>
              <a:t>accuracy</a:t>
            </a:r>
            <a:r>
              <a:rPr sz="2450" spc="-195" dirty="0">
                <a:solidFill>
                  <a:srgbClr val="FFFFFF"/>
                </a:solidFill>
                <a:latin typeface="Verdana"/>
                <a:cs typeface="Verdana"/>
              </a:rPr>
              <a:t> </a:t>
            </a:r>
            <a:r>
              <a:rPr sz="2450" spc="75" dirty="0">
                <a:solidFill>
                  <a:srgbClr val="FFFFFF"/>
                </a:solidFill>
                <a:latin typeface="Verdana"/>
                <a:cs typeface="Verdana"/>
              </a:rPr>
              <a:t>and</a:t>
            </a:r>
            <a:r>
              <a:rPr sz="2450" spc="-190" dirty="0">
                <a:solidFill>
                  <a:srgbClr val="FFFFFF"/>
                </a:solidFill>
                <a:latin typeface="Verdana"/>
                <a:cs typeface="Verdana"/>
              </a:rPr>
              <a:t> </a:t>
            </a:r>
            <a:r>
              <a:rPr sz="2450" spc="-10" dirty="0">
                <a:solidFill>
                  <a:srgbClr val="FFFFFF"/>
                </a:solidFill>
                <a:latin typeface="Verdana"/>
                <a:cs typeface="Verdana"/>
              </a:rPr>
              <a:t>personalize </a:t>
            </a:r>
            <a:r>
              <a:rPr sz="2450" dirty="0">
                <a:solidFill>
                  <a:srgbClr val="FFFFFF"/>
                </a:solidFill>
                <a:latin typeface="Verdana"/>
                <a:cs typeface="Verdana"/>
              </a:rPr>
              <a:t>treatment</a:t>
            </a:r>
            <a:r>
              <a:rPr sz="2450" spc="-60" dirty="0">
                <a:solidFill>
                  <a:srgbClr val="FFFFFF"/>
                </a:solidFill>
                <a:latin typeface="Verdana"/>
                <a:cs typeface="Verdana"/>
              </a:rPr>
              <a:t> </a:t>
            </a:r>
            <a:r>
              <a:rPr sz="2450" spc="-20" dirty="0">
                <a:solidFill>
                  <a:srgbClr val="FFFFFF"/>
                </a:solidFill>
                <a:latin typeface="Verdana"/>
                <a:cs typeface="Verdana"/>
              </a:rPr>
              <a:t>strategies</a:t>
            </a:r>
            <a:r>
              <a:rPr sz="2450" spc="-55" dirty="0">
                <a:solidFill>
                  <a:srgbClr val="FFFFFF"/>
                </a:solidFill>
                <a:latin typeface="Verdana"/>
                <a:cs typeface="Verdana"/>
              </a:rPr>
              <a:t> </a:t>
            </a:r>
            <a:r>
              <a:rPr sz="2450" spc="-25" dirty="0">
                <a:solidFill>
                  <a:srgbClr val="FFFFFF"/>
                </a:solidFill>
                <a:latin typeface="Verdana"/>
                <a:cs typeface="Verdana"/>
              </a:rPr>
              <a:t>for</a:t>
            </a:r>
            <a:r>
              <a:rPr sz="2450" spc="-60" dirty="0">
                <a:solidFill>
                  <a:srgbClr val="FFFFFF"/>
                </a:solidFill>
                <a:latin typeface="Verdana"/>
                <a:cs typeface="Verdana"/>
              </a:rPr>
              <a:t> </a:t>
            </a:r>
            <a:r>
              <a:rPr sz="2450" spc="-10" dirty="0">
                <a:solidFill>
                  <a:srgbClr val="FFFFFF"/>
                </a:solidFill>
                <a:latin typeface="Verdana"/>
                <a:cs typeface="Verdana"/>
              </a:rPr>
              <a:t>patients.</a:t>
            </a:r>
            <a:endParaRPr sz="2450">
              <a:latin typeface="Verdana"/>
              <a:cs typeface="Verdana"/>
            </a:endParaRPr>
          </a:p>
        </p:txBody>
      </p:sp>
      <p:pic>
        <p:nvPicPr>
          <p:cNvPr id="12" name="object 12"/>
          <p:cNvPicPr/>
          <p:nvPr/>
        </p:nvPicPr>
        <p:blipFill>
          <a:blip r:embed="rId6" cstate="print"/>
          <a:stretch>
            <a:fillRect/>
          </a:stretch>
        </p:blipFill>
        <p:spPr>
          <a:xfrm>
            <a:off x="0" y="0"/>
            <a:ext cx="9143999" cy="102869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777"/>
            <a:ext cx="18288000" cy="10287000"/>
            <a:chOff x="0" y="-1777"/>
            <a:chExt cx="18288000" cy="10287000"/>
          </a:xfrm>
        </p:grpSpPr>
        <p:sp>
          <p:nvSpPr>
            <p:cNvPr id="3" name="object 3"/>
            <p:cNvSpPr/>
            <p:nvPr/>
          </p:nvSpPr>
          <p:spPr>
            <a:xfrm>
              <a:off x="0" y="-1765"/>
              <a:ext cx="18288000" cy="10287000"/>
            </a:xfrm>
            <a:custGeom>
              <a:avLst/>
              <a:gdLst/>
              <a:ahLst/>
              <a:cxnLst/>
              <a:rect l="l" t="t" r="r" b="b"/>
              <a:pathLst>
                <a:path w="18288000" h="10287000">
                  <a:moveTo>
                    <a:pt x="18288000" y="0"/>
                  </a:moveTo>
                  <a:lnTo>
                    <a:pt x="17061942" y="0"/>
                  </a:lnTo>
                  <a:lnTo>
                    <a:pt x="17061942" y="1225550"/>
                  </a:lnTo>
                  <a:lnTo>
                    <a:pt x="17061942" y="9061450"/>
                  </a:lnTo>
                  <a:lnTo>
                    <a:pt x="12092534" y="9061450"/>
                  </a:lnTo>
                  <a:lnTo>
                    <a:pt x="12092534" y="9057615"/>
                  </a:lnTo>
                  <a:lnTo>
                    <a:pt x="6195504" y="9057615"/>
                  </a:lnTo>
                  <a:lnTo>
                    <a:pt x="6195504" y="9061450"/>
                  </a:lnTo>
                  <a:lnTo>
                    <a:pt x="1225994" y="9061450"/>
                  </a:lnTo>
                  <a:lnTo>
                    <a:pt x="1225994" y="1225550"/>
                  </a:lnTo>
                  <a:lnTo>
                    <a:pt x="6195504" y="1225550"/>
                  </a:lnTo>
                  <a:lnTo>
                    <a:pt x="6195504" y="1230045"/>
                  </a:lnTo>
                  <a:lnTo>
                    <a:pt x="12092534" y="1230045"/>
                  </a:lnTo>
                  <a:lnTo>
                    <a:pt x="12092534" y="1225550"/>
                  </a:lnTo>
                  <a:lnTo>
                    <a:pt x="17061942" y="1225550"/>
                  </a:lnTo>
                  <a:lnTo>
                    <a:pt x="17061942" y="0"/>
                  </a:lnTo>
                  <a:lnTo>
                    <a:pt x="11815737" y="0"/>
                  </a:lnTo>
                  <a:lnTo>
                    <a:pt x="11815737" y="1828"/>
                  </a:lnTo>
                  <a:lnTo>
                    <a:pt x="6472263" y="1828"/>
                  </a:lnTo>
                  <a:lnTo>
                    <a:pt x="6472263" y="0"/>
                  </a:lnTo>
                  <a:lnTo>
                    <a:pt x="0" y="0"/>
                  </a:lnTo>
                  <a:lnTo>
                    <a:pt x="0" y="1225550"/>
                  </a:lnTo>
                  <a:lnTo>
                    <a:pt x="0" y="9061450"/>
                  </a:lnTo>
                  <a:lnTo>
                    <a:pt x="0" y="10287000"/>
                  </a:lnTo>
                  <a:lnTo>
                    <a:pt x="6472263" y="10287000"/>
                  </a:lnTo>
                  <a:lnTo>
                    <a:pt x="6472263" y="10285832"/>
                  </a:lnTo>
                  <a:lnTo>
                    <a:pt x="11815737" y="10285832"/>
                  </a:lnTo>
                  <a:lnTo>
                    <a:pt x="11815737" y="10287000"/>
                  </a:lnTo>
                  <a:lnTo>
                    <a:pt x="18288000" y="10287000"/>
                  </a:lnTo>
                  <a:lnTo>
                    <a:pt x="18288000" y="9061450"/>
                  </a:lnTo>
                  <a:lnTo>
                    <a:pt x="18288000" y="1225550"/>
                  </a:lnTo>
                  <a:lnTo>
                    <a:pt x="18288000"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6678206" y="4740871"/>
              <a:ext cx="2729382" cy="308800"/>
            </a:xfrm>
            <a:prstGeom prst="rect">
              <a:avLst/>
            </a:prstGeom>
          </p:spPr>
        </p:pic>
      </p:grpSp>
      <p:sp>
        <p:nvSpPr>
          <p:cNvPr id="5" name="object 5"/>
          <p:cNvSpPr txBox="1">
            <a:spLocks noGrp="1"/>
          </p:cNvSpPr>
          <p:nvPr>
            <p:ph type="title"/>
          </p:nvPr>
        </p:nvSpPr>
        <p:spPr>
          <a:xfrm>
            <a:off x="5778003" y="2406599"/>
            <a:ext cx="6722745" cy="1555750"/>
          </a:xfrm>
          <a:prstGeom prst="rect">
            <a:avLst/>
          </a:prstGeom>
        </p:spPr>
        <p:txBody>
          <a:bodyPr vert="horz" wrap="square" lIns="0" tIns="17145" rIns="0" bIns="0" rtlCol="0">
            <a:spAutoFit/>
          </a:bodyPr>
          <a:lstStyle/>
          <a:p>
            <a:pPr marL="12700">
              <a:lnSpc>
                <a:spcPct val="100000"/>
              </a:lnSpc>
              <a:spcBef>
                <a:spcPts val="135"/>
              </a:spcBef>
            </a:pPr>
            <a:r>
              <a:rPr sz="10000" spc="170" dirty="0">
                <a:solidFill>
                  <a:srgbClr val="000000"/>
                </a:solidFill>
              </a:rPr>
              <a:t>Conclusion</a:t>
            </a:r>
            <a:endParaRPr sz="10000"/>
          </a:p>
        </p:txBody>
      </p:sp>
      <p:sp>
        <p:nvSpPr>
          <p:cNvPr id="6" name="object 6"/>
          <p:cNvSpPr txBox="1">
            <a:spLocks noGrp="1"/>
          </p:cNvSpPr>
          <p:nvPr>
            <p:ph type="body" idx="1"/>
          </p:nvPr>
        </p:nvSpPr>
        <p:spPr>
          <a:prstGeom prst="rect">
            <a:avLst/>
          </a:prstGeom>
        </p:spPr>
        <p:txBody>
          <a:bodyPr vert="horz" wrap="square" lIns="0" tIns="8255" rIns="0" bIns="0" rtlCol="0">
            <a:spAutoFit/>
          </a:bodyPr>
          <a:lstStyle/>
          <a:p>
            <a:pPr marL="12065" marR="5080" indent="-635" algn="ctr">
              <a:lnSpc>
                <a:spcPct val="102000"/>
              </a:lnSpc>
              <a:spcBef>
                <a:spcPts val="65"/>
              </a:spcBef>
              <a:tabLst>
                <a:tab pos="4741545" algn="l"/>
              </a:tabLst>
            </a:pPr>
            <a:r>
              <a:rPr spc="-10" dirty="0"/>
              <a:t>Harnessing</a:t>
            </a:r>
            <a:r>
              <a:rPr dirty="0"/>
              <a:t>	</a:t>
            </a:r>
            <a:r>
              <a:rPr spc="-25" dirty="0"/>
              <a:t>for</a:t>
            </a:r>
            <a:r>
              <a:rPr spc="-190" dirty="0"/>
              <a:t> </a:t>
            </a:r>
            <a:r>
              <a:rPr dirty="0"/>
              <a:t>brain</a:t>
            </a:r>
            <a:r>
              <a:rPr spc="-185" dirty="0"/>
              <a:t> </a:t>
            </a:r>
            <a:r>
              <a:rPr spc="70" dirty="0"/>
              <a:t>tumor</a:t>
            </a:r>
            <a:r>
              <a:rPr spc="-185" dirty="0"/>
              <a:t> </a:t>
            </a:r>
            <a:r>
              <a:rPr spc="40" dirty="0"/>
              <a:t>detection </a:t>
            </a:r>
            <a:r>
              <a:rPr dirty="0"/>
              <a:t>represents</a:t>
            </a:r>
            <a:r>
              <a:rPr spc="-50" dirty="0"/>
              <a:t> </a:t>
            </a:r>
            <a:r>
              <a:rPr spc="-20" dirty="0"/>
              <a:t>a</a:t>
            </a:r>
            <a:r>
              <a:rPr spc="-45" dirty="0"/>
              <a:t> </a:t>
            </a:r>
            <a:r>
              <a:rPr dirty="0"/>
              <a:t>signiﬁcant</a:t>
            </a:r>
            <a:r>
              <a:rPr spc="-50" dirty="0"/>
              <a:t> </a:t>
            </a:r>
            <a:r>
              <a:rPr dirty="0"/>
              <a:t>advancement</a:t>
            </a:r>
            <a:r>
              <a:rPr spc="-45" dirty="0"/>
              <a:t> </a:t>
            </a:r>
            <a:r>
              <a:rPr spc="55" dirty="0"/>
              <a:t>in</a:t>
            </a:r>
            <a:r>
              <a:rPr spc="-45" dirty="0"/>
              <a:t> </a:t>
            </a:r>
            <a:r>
              <a:rPr spc="65" dirty="0"/>
              <a:t>medical</a:t>
            </a:r>
            <a:r>
              <a:rPr spc="-50" dirty="0"/>
              <a:t> </a:t>
            </a:r>
            <a:r>
              <a:rPr spc="-10" dirty="0"/>
              <a:t>technology. </a:t>
            </a:r>
            <a:r>
              <a:rPr dirty="0"/>
              <a:t>By</a:t>
            </a:r>
            <a:r>
              <a:rPr spc="-85" dirty="0"/>
              <a:t> </a:t>
            </a:r>
            <a:r>
              <a:rPr dirty="0"/>
              <a:t>improving</a:t>
            </a:r>
            <a:r>
              <a:rPr spc="-85" dirty="0"/>
              <a:t> </a:t>
            </a:r>
            <a:r>
              <a:rPr spc="-55" dirty="0"/>
              <a:t>early</a:t>
            </a:r>
            <a:r>
              <a:rPr spc="-85" dirty="0"/>
              <a:t> </a:t>
            </a:r>
            <a:r>
              <a:rPr spc="50" dirty="0"/>
              <a:t>detection</a:t>
            </a:r>
            <a:r>
              <a:rPr spc="-85" dirty="0"/>
              <a:t> </a:t>
            </a:r>
            <a:r>
              <a:rPr spc="75" dirty="0"/>
              <a:t>and</a:t>
            </a:r>
            <a:r>
              <a:rPr spc="-85" dirty="0"/>
              <a:t> </a:t>
            </a:r>
            <a:r>
              <a:rPr dirty="0"/>
              <a:t>treatment</a:t>
            </a:r>
            <a:r>
              <a:rPr spc="-85" dirty="0"/>
              <a:t> </a:t>
            </a:r>
            <a:r>
              <a:rPr spc="-20" dirty="0"/>
              <a:t>precision,</a:t>
            </a:r>
            <a:r>
              <a:rPr spc="-85" dirty="0"/>
              <a:t> </a:t>
            </a:r>
            <a:r>
              <a:rPr spc="70" dirty="0"/>
              <a:t>we</a:t>
            </a:r>
            <a:r>
              <a:rPr spc="-85" dirty="0"/>
              <a:t> </a:t>
            </a:r>
            <a:r>
              <a:rPr spc="45" dirty="0"/>
              <a:t>can </a:t>
            </a:r>
            <a:r>
              <a:rPr spc="60" dirty="0"/>
              <a:t>enhance</a:t>
            </a:r>
            <a:r>
              <a:rPr spc="-185" dirty="0"/>
              <a:t> </a:t>
            </a:r>
            <a:r>
              <a:rPr spc="50" dirty="0"/>
              <a:t>patient</a:t>
            </a:r>
            <a:r>
              <a:rPr spc="-180" dirty="0"/>
              <a:t> </a:t>
            </a:r>
            <a:r>
              <a:rPr spc="60" dirty="0"/>
              <a:t>outcomes</a:t>
            </a:r>
            <a:r>
              <a:rPr spc="-180" dirty="0"/>
              <a:t> </a:t>
            </a:r>
            <a:r>
              <a:rPr spc="75" dirty="0"/>
              <a:t>and</a:t>
            </a:r>
            <a:r>
              <a:rPr spc="-180" dirty="0"/>
              <a:t> </a:t>
            </a:r>
            <a:r>
              <a:rPr dirty="0"/>
              <a:t>revolutionize</a:t>
            </a:r>
            <a:r>
              <a:rPr spc="-185" dirty="0"/>
              <a:t> </a:t>
            </a:r>
            <a:r>
              <a:rPr spc="50" dirty="0"/>
              <a:t>the</a:t>
            </a:r>
            <a:r>
              <a:rPr spc="-180" dirty="0"/>
              <a:t> </a:t>
            </a:r>
            <a:r>
              <a:rPr dirty="0"/>
              <a:t>ﬁeld</a:t>
            </a:r>
            <a:r>
              <a:rPr spc="-180" dirty="0"/>
              <a:t> </a:t>
            </a:r>
            <a:r>
              <a:rPr spc="-25" dirty="0"/>
              <a:t>of neurology.</a:t>
            </a:r>
            <a:r>
              <a:rPr spc="-140" dirty="0"/>
              <a:t> </a:t>
            </a:r>
            <a:r>
              <a:rPr dirty="0"/>
              <a:t>The</a:t>
            </a:r>
            <a:r>
              <a:rPr spc="-135" dirty="0"/>
              <a:t> </a:t>
            </a:r>
            <a:r>
              <a:rPr spc="-10" dirty="0"/>
              <a:t>journey</a:t>
            </a:r>
            <a:r>
              <a:rPr spc="-140" dirty="0"/>
              <a:t> </a:t>
            </a:r>
            <a:r>
              <a:rPr spc="-45" dirty="0"/>
              <a:t>is</a:t>
            </a:r>
            <a:r>
              <a:rPr spc="-135" dirty="0"/>
              <a:t> </a:t>
            </a:r>
            <a:r>
              <a:rPr dirty="0"/>
              <a:t>ongoing,</a:t>
            </a:r>
            <a:r>
              <a:rPr spc="-140" dirty="0"/>
              <a:t> </a:t>
            </a:r>
            <a:r>
              <a:rPr spc="75" dirty="0"/>
              <a:t>with</a:t>
            </a:r>
            <a:r>
              <a:rPr spc="-135" dirty="0"/>
              <a:t> </a:t>
            </a:r>
            <a:r>
              <a:rPr spc="45" dirty="0"/>
              <a:t>promising </a:t>
            </a:r>
            <a:r>
              <a:rPr dirty="0"/>
              <a:t>developments</a:t>
            </a:r>
            <a:r>
              <a:rPr spc="285" dirty="0"/>
              <a:t> </a:t>
            </a:r>
            <a:r>
              <a:rPr spc="-10" dirty="0"/>
              <a:t>ahead.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870550" y="3321050"/>
            <a:ext cx="7125970" cy="2305685"/>
          </a:xfrm>
          <a:prstGeom prst="rect">
            <a:avLst/>
          </a:prstGeom>
        </p:spPr>
        <p:txBody>
          <a:bodyPr vert="horz" wrap="square" lIns="0" tIns="13970" rIns="0" bIns="0" rtlCol="0">
            <a:spAutoFit/>
          </a:bodyPr>
          <a:lstStyle/>
          <a:p>
            <a:pPr marL="12700">
              <a:lnSpc>
                <a:spcPct val="100000"/>
              </a:lnSpc>
              <a:spcBef>
                <a:spcPts val="110"/>
              </a:spcBef>
            </a:pPr>
            <a:r>
              <a:rPr sz="14950" spc="-45" dirty="0"/>
              <a:t>Thanks!</a:t>
            </a:r>
            <a:endParaRPr sz="14950" dirty="0"/>
          </a:p>
        </p:txBody>
      </p:sp>
      <p:sp>
        <p:nvSpPr>
          <p:cNvPr id="9" name="object 9"/>
          <p:cNvSpPr txBox="1"/>
          <p:nvPr/>
        </p:nvSpPr>
        <p:spPr>
          <a:xfrm>
            <a:off x="7854950" y="5426391"/>
            <a:ext cx="6730797" cy="400687"/>
          </a:xfrm>
          <a:prstGeom prst="rect">
            <a:avLst/>
          </a:prstGeom>
        </p:spPr>
        <p:txBody>
          <a:bodyPr vert="horz" wrap="square" lIns="0" tIns="3810" rIns="0" bIns="0" rtlCol="0">
            <a:spAutoFit/>
          </a:bodyPr>
          <a:lstStyle/>
          <a:p>
            <a:pPr marL="12700" marR="5080">
              <a:lnSpc>
                <a:spcPct val="102299"/>
              </a:lnSpc>
              <a:spcBef>
                <a:spcPts val="30"/>
              </a:spcBef>
            </a:pPr>
            <a:r>
              <a:rPr sz="2750" spc="95" dirty="0">
                <a:solidFill>
                  <a:srgbClr val="FFFFFF"/>
                </a:solidFill>
                <a:latin typeface="Verdana"/>
                <a:cs typeface="Verdana"/>
              </a:rPr>
              <a:t>Do</a:t>
            </a:r>
            <a:r>
              <a:rPr sz="2750" spc="-229" dirty="0">
                <a:solidFill>
                  <a:srgbClr val="FFFFFF"/>
                </a:solidFill>
                <a:latin typeface="Verdana"/>
                <a:cs typeface="Verdana"/>
              </a:rPr>
              <a:t> </a:t>
            </a:r>
            <a:r>
              <a:rPr sz="2750" spc="-20" dirty="0">
                <a:solidFill>
                  <a:srgbClr val="FFFFFF"/>
                </a:solidFill>
                <a:latin typeface="Verdana"/>
                <a:cs typeface="Verdana"/>
              </a:rPr>
              <a:t>you</a:t>
            </a:r>
            <a:r>
              <a:rPr sz="2750" spc="-229" dirty="0">
                <a:solidFill>
                  <a:srgbClr val="FFFFFF"/>
                </a:solidFill>
                <a:latin typeface="Verdana"/>
                <a:cs typeface="Verdana"/>
              </a:rPr>
              <a:t> </a:t>
            </a:r>
            <a:r>
              <a:rPr sz="2750" spc="-40" dirty="0">
                <a:solidFill>
                  <a:srgbClr val="FFFFFF"/>
                </a:solidFill>
                <a:latin typeface="Verdana"/>
                <a:cs typeface="Verdana"/>
              </a:rPr>
              <a:t>have</a:t>
            </a:r>
            <a:r>
              <a:rPr sz="2750" spc="-225" dirty="0">
                <a:solidFill>
                  <a:srgbClr val="FFFFFF"/>
                </a:solidFill>
                <a:latin typeface="Verdana"/>
                <a:cs typeface="Verdana"/>
              </a:rPr>
              <a:t> </a:t>
            </a:r>
            <a:r>
              <a:rPr sz="2750" spc="-40" dirty="0">
                <a:solidFill>
                  <a:srgbClr val="FFFFFF"/>
                </a:solidFill>
                <a:latin typeface="Verdana"/>
                <a:cs typeface="Verdana"/>
              </a:rPr>
              <a:t>any</a:t>
            </a:r>
            <a:r>
              <a:rPr sz="2750" spc="-229" dirty="0">
                <a:solidFill>
                  <a:srgbClr val="FFFFFF"/>
                </a:solidFill>
                <a:latin typeface="Verdana"/>
                <a:cs typeface="Verdana"/>
              </a:rPr>
              <a:t> </a:t>
            </a:r>
            <a:r>
              <a:rPr sz="2750" spc="-10" dirty="0">
                <a:solidFill>
                  <a:srgbClr val="FFFFFF"/>
                </a:solidFill>
                <a:latin typeface="Verdana"/>
                <a:cs typeface="Verdana"/>
              </a:rPr>
              <a:t>questions? </a:t>
            </a:r>
            <a:endParaRPr sz="2750" dirty="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1752600"/>
          </a:xfrm>
          <a:prstGeom prst="rect">
            <a:avLst/>
          </a:prstGeom>
          <a:solidFill>
            <a:srgbClr val="000000"/>
          </a:solidFill>
        </p:spPr>
        <p:txBody>
          <a:bodyPr vert="horz" wrap="square" lIns="0" tIns="231775" rIns="0" bIns="0" rtlCol="0">
            <a:spAutoFit/>
          </a:bodyPr>
          <a:lstStyle/>
          <a:p>
            <a:pPr marL="262255">
              <a:lnSpc>
                <a:spcPct val="100000"/>
              </a:lnSpc>
              <a:spcBef>
                <a:spcPts val="1825"/>
              </a:spcBef>
            </a:pPr>
            <a:r>
              <a:rPr sz="4650" dirty="0"/>
              <a:t>Introduction</a:t>
            </a:r>
            <a:r>
              <a:rPr sz="4650" spc="-50" dirty="0"/>
              <a:t> </a:t>
            </a:r>
            <a:r>
              <a:rPr sz="4650" dirty="0"/>
              <a:t>to</a:t>
            </a:r>
            <a:r>
              <a:rPr sz="4650" spc="20" dirty="0"/>
              <a:t> </a:t>
            </a:r>
            <a:r>
              <a:rPr sz="4650" dirty="0"/>
              <a:t>Brain</a:t>
            </a:r>
            <a:r>
              <a:rPr sz="4650" spc="-85" dirty="0"/>
              <a:t> </a:t>
            </a:r>
            <a:r>
              <a:rPr sz="4650" spc="-10" dirty="0"/>
              <a:t>Tumors</a:t>
            </a:r>
            <a:endParaRPr sz="4650" dirty="0"/>
          </a:p>
        </p:txBody>
      </p:sp>
      <p:sp>
        <p:nvSpPr>
          <p:cNvPr id="15" name="TextBox 14">
            <a:extLst>
              <a:ext uri="{FF2B5EF4-FFF2-40B4-BE49-F238E27FC236}">
                <a16:creationId xmlns:a16="http://schemas.microsoft.com/office/drawing/2014/main" id="{7562D042-7FC5-5BEE-1C9A-C461A43CFA4C}"/>
              </a:ext>
            </a:extLst>
          </p:cNvPr>
          <p:cNvSpPr txBox="1"/>
          <p:nvPr/>
        </p:nvSpPr>
        <p:spPr>
          <a:xfrm>
            <a:off x="8877998" y="3473450"/>
            <a:ext cx="9152164" cy="2677656"/>
          </a:xfrm>
          <a:prstGeom prst="rect">
            <a:avLst/>
          </a:prstGeom>
          <a:noFill/>
        </p:spPr>
        <p:txBody>
          <a:bodyPr wrap="square">
            <a:spAutoFit/>
          </a:bodyPr>
          <a:lstStyle/>
          <a:p>
            <a:pPr algn="just"/>
            <a:r>
              <a:rPr lang="en-IN" sz="2800" dirty="0">
                <a:latin typeface="Arial" panose="020B0604020202020204" pitchFamily="34" charset="0"/>
                <a:cs typeface="Arial" panose="020B0604020202020204" pitchFamily="34" charset="0"/>
              </a:rPr>
              <a:t>Brain </a:t>
            </a:r>
            <a:r>
              <a:rPr lang="en-IN" sz="2800" dirty="0" err="1">
                <a:latin typeface="Arial" panose="020B0604020202020204" pitchFamily="34" charset="0"/>
                <a:cs typeface="Arial" panose="020B0604020202020204" pitchFamily="34" charset="0"/>
              </a:rPr>
              <a:t>tumors</a:t>
            </a:r>
            <a:r>
              <a:rPr lang="en-IN" sz="2800" dirty="0">
                <a:latin typeface="Arial" panose="020B0604020202020204" pitchFamily="34" charset="0"/>
                <a:cs typeface="Arial" panose="020B0604020202020204" pitchFamily="34" charset="0"/>
              </a:rPr>
              <a:t> are abnormal growths of cells in the brain. They can be benign or malignant impacting brain function signiﬁcantly. Early detection is crucial for effective treatment. In this presentation, we will explore how machine Learning algorithms can enhance precision in detecting brain </a:t>
            </a:r>
            <a:r>
              <a:rPr lang="en-IN" sz="2800" dirty="0" err="1">
                <a:latin typeface="Arial" panose="020B0604020202020204" pitchFamily="34" charset="0"/>
                <a:cs typeface="Arial" panose="020B0604020202020204" pitchFamily="34" charset="0"/>
              </a:rPr>
              <a:t>tumors</a:t>
            </a:r>
            <a:r>
              <a:rPr lang="en-IN" sz="2800" dirty="0">
                <a:latin typeface="Arial" panose="020B0604020202020204" pitchFamily="34" charset="0"/>
                <a:cs typeface="Arial" panose="020B0604020202020204"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44000" y="-1"/>
            <a:ext cx="9144000" cy="10287000"/>
            <a:chOff x="9144000" y="-1"/>
            <a:chExt cx="9144000" cy="10287000"/>
          </a:xfrm>
        </p:grpSpPr>
        <p:sp>
          <p:nvSpPr>
            <p:cNvPr id="3" name="object 3"/>
            <p:cNvSpPr/>
            <p:nvPr/>
          </p:nvSpPr>
          <p:spPr>
            <a:xfrm>
              <a:off x="9144000" y="-1"/>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1438097" y="1929117"/>
            <a:ext cx="5828665" cy="1282700"/>
          </a:xfrm>
          <a:prstGeom prst="rect">
            <a:avLst/>
          </a:prstGeom>
        </p:spPr>
        <p:txBody>
          <a:bodyPr vert="horz" wrap="square" lIns="0" tIns="12065" rIns="0" bIns="0" rtlCol="0">
            <a:spAutoFit/>
          </a:bodyPr>
          <a:lstStyle/>
          <a:p>
            <a:pPr marL="12700" marR="5080">
              <a:lnSpc>
                <a:spcPct val="100600"/>
              </a:lnSpc>
              <a:spcBef>
                <a:spcPts val="95"/>
              </a:spcBef>
            </a:pPr>
            <a:r>
              <a:rPr sz="4100" dirty="0">
                <a:solidFill>
                  <a:srgbClr val="000000"/>
                </a:solidFill>
              </a:rPr>
              <a:t>Understanding</a:t>
            </a:r>
            <a:r>
              <a:rPr sz="4100" spc="35" dirty="0">
                <a:solidFill>
                  <a:srgbClr val="000000"/>
                </a:solidFill>
              </a:rPr>
              <a:t> Machine </a:t>
            </a:r>
            <a:r>
              <a:rPr sz="4100" spc="-10" dirty="0">
                <a:solidFill>
                  <a:srgbClr val="000000"/>
                </a:solidFill>
              </a:rPr>
              <a:t>Learning</a:t>
            </a:r>
            <a:endParaRPr sz="4100"/>
          </a:p>
        </p:txBody>
      </p:sp>
      <p:pic>
        <p:nvPicPr>
          <p:cNvPr id="6" name="object 6"/>
          <p:cNvPicPr/>
          <p:nvPr/>
        </p:nvPicPr>
        <p:blipFill>
          <a:blip r:embed="rId3" cstate="print"/>
          <a:stretch>
            <a:fillRect/>
          </a:stretch>
        </p:blipFill>
        <p:spPr>
          <a:xfrm>
            <a:off x="1463268" y="3753586"/>
            <a:ext cx="3157194" cy="310400"/>
          </a:xfrm>
          <a:prstGeom prst="rect">
            <a:avLst/>
          </a:prstGeom>
        </p:spPr>
      </p:pic>
      <p:pic>
        <p:nvPicPr>
          <p:cNvPr id="7" name="object 7"/>
          <p:cNvPicPr/>
          <p:nvPr/>
        </p:nvPicPr>
        <p:blipFill>
          <a:blip r:embed="rId4" cstate="print"/>
          <a:stretch>
            <a:fillRect/>
          </a:stretch>
        </p:blipFill>
        <p:spPr>
          <a:xfrm>
            <a:off x="1460436" y="6393612"/>
            <a:ext cx="1792782" cy="308800"/>
          </a:xfrm>
          <a:prstGeom prst="rect">
            <a:avLst/>
          </a:prstGeom>
        </p:spPr>
      </p:pic>
      <p:pic>
        <p:nvPicPr>
          <p:cNvPr id="8" name="object 8"/>
          <p:cNvPicPr/>
          <p:nvPr/>
        </p:nvPicPr>
        <p:blipFill>
          <a:blip r:embed="rId5" cstate="print"/>
          <a:stretch>
            <a:fillRect/>
          </a:stretch>
        </p:blipFill>
        <p:spPr>
          <a:xfrm>
            <a:off x="6089942" y="5955462"/>
            <a:ext cx="1218730" cy="247802"/>
          </a:xfrm>
          <a:prstGeom prst="rect">
            <a:avLst/>
          </a:prstGeom>
        </p:spPr>
      </p:pic>
      <p:sp>
        <p:nvSpPr>
          <p:cNvPr id="9" name="object 9"/>
          <p:cNvSpPr txBox="1"/>
          <p:nvPr/>
        </p:nvSpPr>
        <p:spPr>
          <a:xfrm>
            <a:off x="1433296" y="3175317"/>
            <a:ext cx="5748655" cy="3987800"/>
          </a:xfrm>
          <a:prstGeom prst="rect">
            <a:avLst/>
          </a:prstGeom>
        </p:spPr>
        <p:txBody>
          <a:bodyPr vert="horz" wrap="square" lIns="0" tIns="76835" rIns="0" bIns="0" rtlCol="0">
            <a:spAutoFit/>
          </a:bodyPr>
          <a:lstStyle/>
          <a:p>
            <a:pPr marL="12700">
              <a:lnSpc>
                <a:spcPct val="100000"/>
              </a:lnSpc>
              <a:spcBef>
                <a:spcPts val="605"/>
              </a:spcBef>
            </a:pPr>
            <a:r>
              <a:rPr sz="2450" spc="85" dirty="0">
                <a:latin typeface="Verdana"/>
                <a:cs typeface="Verdana"/>
              </a:rPr>
              <a:t>Machine</a:t>
            </a:r>
            <a:r>
              <a:rPr sz="2450" spc="-120" dirty="0">
                <a:latin typeface="Verdana"/>
                <a:cs typeface="Verdana"/>
              </a:rPr>
              <a:t> </a:t>
            </a:r>
            <a:r>
              <a:rPr sz="2450" dirty="0">
                <a:latin typeface="Verdana"/>
                <a:cs typeface="Verdana"/>
              </a:rPr>
              <a:t>Learning</a:t>
            </a:r>
            <a:r>
              <a:rPr sz="2450" spc="-120" dirty="0">
                <a:latin typeface="Verdana"/>
                <a:cs typeface="Verdana"/>
              </a:rPr>
              <a:t> </a:t>
            </a:r>
            <a:r>
              <a:rPr sz="2450" spc="-65" dirty="0">
                <a:latin typeface="Verdana"/>
                <a:cs typeface="Verdana"/>
              </a:rPr>
              <a:t>(ML)</a:t>
            </a:r>
            <a:r>
              <a:rPr sz="2450" spc="-120" dirty="0">
                <a:latin typeface="Verdana"/>
                <a:cs typeface="Verdana"/>
              </a:rPr>
              <a:t> </a:t>
            </a:r>
            <a:r>
              <a:rPr sz="2450" spc="-45" dirty="0">
                <a:latin typeface="Verdana"/>
                <a:cs typeface="Verdana"/>
              </a:rPr>
              <a:t>is</a:t>
            </a:r>
            <a:r>
              <a:rPr sz="2450" spc="-120" dirty="0">
                <a:latin typeface="Verdana"/>
                <a:cs typeface="Verdana"/>
              </a:rPr>
              <a:t> </a:t>
            </a:r>
            <a:r>
              <a:rPr sz="2450" spc="-20" dirty="0">
                <a:latin typeface="Verdana"/>
                <a:cs typeface="Verdana"/>
              </a:rPr>
              <a:t>a</a:t>
            </a:r>
            <a:r>
              <a:rPr sz="2450" spc="-120" dirty="0">
                <a:latin typeface="Verdana"/>
                <a:cs typeface="Verdana"/>
              </a:rPr>
              <a:t> </a:t>
            </a:r>
            <a:r>
              <a:rPr sz="2450" dirty="0">
                <a:latin typeface="Verdana"/>
                <a:cs typeface="Verdana"/>
              </a:rPr>
              <a:t>subset</a:t>
            </a:r>
            <a:r>
              <a:rPr sz="2450" spc="-120" dirty="0">
                <a:latin typeface="Verdana"/>
                <a:cs typeface="Verdana"/>
              </a:rPr>
              <a:t> </a:t>
            </a:r>
            <a:r>
              <a:rPr sz="2450" spc="-25" dirty="0">
                <a:latin typeface="Verdana"/>
                <a:cs typeface="Verdana"/>
              </a:rPr>
              <a:t>of</a:t>
            </a:r>
            <a:endParaRPr sz="2450">
              <a:latin typeface="Verdana"/>
              <a:cs typeface="Verdana"/>
            </a:endParaRPr>
          </a:p>
          <a:p>
            <a:pPr marL="12700" marR="506095" indent="3256915">
              <a:lnSpc>
                <a:spcPct val="117300"/>
              </a:lnSpc>
            </a:pPr>
            <a:r>
              <a:rPr sz="2450" dirty="0">
                <a:latin typeface="Verdana"/>
                <a:cs typeface="Verdana"/>
              </a:rPr>
              <a:t>that</a:t>
            </a:r>
            <a:r>
              <a:rPr sz="2450" spc="-70" dirty="0">
                <a:latin typeface="Verdana"/>
                <a:cs typeface="Verdana"/>
              </a:rPr>
              <a:t> </a:t>
            </a:r>
            <a:r>
              <a:rPr sz="2450" spc="-10" dirty="0">
                <a:latin typeface="Verdana"/>
                <a:cs typeface="Verdana"/>
              </a:rPr>
              <a:t>enables </a:t>
            </a:r>
            <a:r>
              <a:rPr sz="2450" spc="-30" dirty="0">
                <a:latin typeface="Verdana"/>
                <a:cs typeface="Verdana"/>
              </a:rPr>
              <a:t>systems</a:t>
            </a:r>
            <a:r>
              <a:rPr sz="2450" spc="-155" dirty="0">
                <a:latin typeface="Verdana"/>
                <a:cs typeface="Verdana"/>
              </a:rPr>
              <a:t> </a:t>
            </a:r>
            <a:r>
              <a:rPr sz="2450" dirty="0">
                <a:latin typeface="Verdana"/>
                <a:cs typeface="Verdana"/>
              </a:rPr>
              <a:t>to</a:t>
            </a:r>
            <a:r>
              <a:rPr sz="2450" spc="-150" dirty="0">
                <a:latin typeface="Verdana"/>
                <a:cs typeface="Verdana"/>
              </a:rPr>
              <a:t> </a:t>
            </a:r>
            <a:r>
              <a:rPr sz="2450" spc="-10" dirty="0">
                <a:latin typeface="Verdana"/>
                <a:cs typeface="Verdana"/>
              </a:rPr>
              <a:t>learn</a:t>
            </a:r>
            <a:r>
              <a:rPr sz="2450" spc="-155" dirty="0">
                <a:latin typeface="Verdana"/>
                <a:cs typeface="Verdana"/>
              </a:rPr>
              <a:t> </a:t>
            </a:r>
            <a:r>
              <a:rPr sz="2450" dirty="0">
                <a:latin typeface="Verdana"/>
                <a:cs typeface="Verdana"/>
              </a:rPr>
              <a:t>from</a:t>
            </a:r>
            <a:r>
              <a:rPr sz="2450" spc="-150" dirty="0">
                <a:latin typeface="Verdana"/>
                <a:cs typeface="Verdana"/>
              </a:rPr>
              <a:t> </a:t>
            </a:r>
            <a:r>
              <a:rPr sz="2450" spc="-60" dirty="0">
                <a:latin typeface="Verdana"/>
                <a:cs typeface="Verdana"/>
              </a:rPr>
              <a:t>data.</a:t>
            </a:r>
            <a:r>
              <a:rPr sz="2450" spc="-150" dirty="0">
                <a:latin typeface="Verdana"/>
                <a:cs typeface="Verdana"/>
              </a:rPr>
              <a:t> </a:t>
            </a:r>
            <a:r>
              <a:rPr sz="2450" spc="-25" dirty="0">
                <a:latin typeface="Verdana"/>
                <a:cs typeface="Verdana"/>
              </a:rPr>
              <a:t>By</a:t>
            </a:r>
            <a:endParaRPr sz="2450">
              <a:latin typeface="Verdana"/>
              <a:cs typeface="Verdana"/>
            </a:endParaRPr>
          </a:p>
          <a:p>
            <a:pPr marL="12700" marR="190500">
              <a:lnSpc>
                <a:spcPct val="117300"/>
              </a:lnSpc>
              <a:spcBef>
                <a:spcPts val="75"/>
              </a:spcBef>
            </a:pPr>
            <a:r>
              <a:rPr sz="2450" dirty="0">
                <a:latin typeface="Verdana"/>
                <a:cs typeface="Verdana"/>
              </a:rPr>
              <a:t>recognizing</a:t>
            </a:r>
            <a:r>
              <a:rPr sz="2450" spc="-70" dirty="0">
                <a:latin typeface="Verdana"/>
                <a:cs typeface="Verdana"/>
              </a:rPr>
              <a:t> </a:t>
            </a:r>
            <a:r>
              <a:rPr sz="2450" spc="-35" dirty="0">
                <a:latin typeface="Verdana"/>
                <a:cs typeface="Verdana"/>
              </a:rPr>
              <a:t>patterns,</a:t>
            </a:r>
            <a:r>
              <a:rPr sz="2450" spc="-65" dirty="0">
                <a:latin typeface="Verdana"/>
                <a:cs typeface="Verdana"/>
              </a:rPr>
              <a:t> </a:t>
            </a:r>
            <a:r>
              <a:rPr sz="2450" spc="185" dirty="0">
                <a:latin typeface="Verdana"/>
                <a:cs typeface="Verdana"/>
              </a:rPr>
              <a:t>ML</a:t>
            </a:r>
            <a:r>
              <a:rPr sz="2450" spc="-65" dirty="0">
                <a:latin typeface="Verdana"/>
                <a:cs typeface="Verdana"/>
              </a:rPr>
              <a:t> </a:t>
            </a:r>
            <a:r>
              <a:rPr sz="2450" spc="70" dirty="0">
                <a:latin typeface="Verdana"/>
                <a:cs typeface="Verdana"/>
              </a:rPr>
              <a:t>can</a:t>
            </a:r>
            <a:r>
              <a:rPr sz="2450" spc="-65" dirty="0">
                <a:latin typeface="Verdana"/>
                <a:cs typeface="Verdana"/>
              </a:rPr>
              <a:t> </a:t>
            </a:r>
            <a:r>
              <a:rPr sz="2450" spc="-20" dirty="0">
                <a:latin typeface="Verdana"/>
                <a:cs typeface="Verdana"/>
              </a:rPr>
              <a:t>make </a:t>
            </a:r>
            <a:r>
              <a:rPr sz="2450" dirty="0">
                <a:latin typeface="Verdana"/>
                <a:cs typeface="Verdana"/>
              </a:rPr>
              <a:t>decisions</a:t>
            </a:r>
            <a:r>
              <a:rPr sz="2450" spc="-120" dirty="0">
                <a:latin typeface="Verdana"/>
                <a:cs typeface="Verdana"/>
              </a:rPr>
              <a:t> </a:t>
            </a:r>
            <a:r>
              <a:rPr sz="2450" spc="75" dirty="0">
                <a:latin typeface="Verdana"/>
                <a:cs typeface="Verdana"/>
              </a:rPr>
              <a:t>with</a:t>
            </a:r>
            <a:r>
              <a:rPr sz="2450" spc="-120" dirty="0">
                <a:latin typeface="Verdana"/>
                <a:cs typeface="Verdana"/>
              </a:rPr>
              <a:t> </a:t>
            </a:r>
            <a:r>
              <a:rPr sz="2450" spc="70" dirty="0">
                <a:latin typeface="Verdana"/>
                <a:cs typeface="Verdana"/>
              </a:rPr>
              <a:t>minimal</a:t>
            </a:r>
            <a:r>
              <a:rPr sz="2450" spc="-114" dirty="0">
                <a:latin typeface="Verdana"/>
                <a:cs typeface="Verdana"/>
              </a:rPr>
              <a:t> </a:t>
            </a:r>
            <a:r>
              <a:rPr sz="2450" spc="90" dirty="0">
                <a:latin typeface="Verdana"/>
                <a:cs typeface="Verdana"/>
              </a:rPr>
              <a:t>human </a:t>
            </a:r>
            <a:r>
              <a:rPr sz="2450" spc="-10" dirty="0">
                <a:latin typeface="Verdana"/>
                <a:cs typeface="Verdana"/>
              </a:rPr>
              <a:t>intervention.</a:t>
            </a:r>
            <a:r>
              <a:rPr sz="2450" spc="-20" dirty="0">
                <a:latin typeface="Verdana"/>
                <a:cs typeface="Verdana"/>
              </a:rPr>
              <a:t> This </a:t>
            </a:r>
            <a:r>
              <a:rPr sz="2450" dirty="0">
                <a:latin typeface="Verdana"/>
                <a:cs typeface="Verdana"/>
              </a:rPr>
              <a:t>technology</a:t>
            </a:r>
            <a:r>
              <a:rPr sz="2450" spc="-20" dirty="0">
                <a:latin typeface="Verdana"/>
                <a:cs typeface="Verdana"/>
              </a:rPr>
              <a:t> </a:t>
            </a:r>
            <a:r>
              <a:rPr sz="2450" spc="-25" dirty="0">
                <a:latin typeface="Verdana"/>
                <a:cs typeface="Verdana"/>
              </a:rPr>
              <a:t>is </a:t>
            </a:r>
            <a:r>
              <a:rPr sz="2450" dirty="0">
                <a:latin typeface="Verdana"/>
                <a:cs typeface="Verdana"/>
              </a:rPr>
              <a:t>increasingly</a:t>
            </a:r>
            <a:r>
              <a:rPr sz="2450" spc="-180" dirty="0">
                <a:latin typeface="Verdana"/>
                <a:cs typeface="Verdana"/>
              </a:rPr>
              <a:t> </a:t>
            </a:r>
            <a:r>
              <a:rPr sz="2450" spc="80" dirty="0">
                <a:latin typeface="Verdana"/>
                <a:cs typeface="Verdana"/>
              </a:rPr>
              <a:t>being</a:t>
            </a:r>
            <a:r>
              <a:rPr sz="2450" spc="-175" dirty="0">
                <a:latin typeface="Verdana"/>
                <a:cs typeface="Verdana"/>
              </a:rPr>
              <a:t> </a:t>
            </a:r>
            <a:r>
              <a:rPr sz="2450" spc="60" dirty="0">
                <a:latin typeface="Verdana"/>
                <a:cs typeface="Verdana"/>
              </a:rPr>
              <a:t>applied</a:t>
            </a:r>
            <a:r>
              <a:rPr sz="2450" spc="-175" dirty="0">
                <a:latin typeface="Verdana"/>
                <a:cs typeface="Verdana"/>
              </a:rPr>
              <a:t> </a:t>
            </a:r>
            <a:r>
              <a:rPr sz="2450" spc="30" dirty="0">
                <a:latin typeface="Verdana"/>
                <a:cs typeface="Verdana"/>
              </a:rPr>
              <a:t>in</a:t>
            </a:r>
            <a:endParaRPr sz="2450">
              <a:latin typeface="Verdana"/>
              <a:cs typeface="Verdana"/>
            </a:endParaRPr>
          </a:p>
          <a:p>
            <a:pPr marL="1816100">
              <a:lnSpc>
                <a:spcPct val="100000"/>
              </a:lnSpc>
              <a:spcBef>
                <a:spcPts val="509"/>
              </a:spcBef>
            </a:pPr>
            <a:r>
              <a:rPr sz="2450" spc="-365" dirty="0">
                <a:latin typeface="Verdana"/>
                <a:cs typeface="Verdana"/>
              </a:rPr>
              <a:t>,</a:t>
            </a:r>
            <a:r>
              <a:rPr sz="2450" spc="-190" dirty="0">
                <a:latin typeface="Verdana"/>
                <a:cs typeface="Verdana"/>
              </a:rPr>
              <a:t> </a:t>
            </a:r>
            <a:r>
              <a:rPr sz="2450" spc="75" dirty="0">
                <a:latin typeface="Verdana"/>
                <a:cs typeface="Verdana"/>
              </a:rPr>
              <a:t>including</a:t>
            </a:r>
            <a:r>
              <a:rPr sz="2450" spc="-185" dirty="0">
                <a:latin typeface="Verdana"/>
                <a:cs typeface="Verdana"/>
              </a:rPr>
              <a:t> </a:t>
            </a:r>
            <a:r>
              <a:rPr sz="2450" dirty="0">
                <a:latin typeface="Verdana"/>
                <a:cs typeface="Verdana"/>
              </a:rPr>
              <a:t>brain</a:t>
            </a:r>
            <a:r>
              <a:rPr sz="2450" spc="-190" dirty="0">
                <a:latin typeface="Verdana"/>
                <a:cs typeface="Verdana"/>
              </a:rPr>
              <a:t> </a:t>
            </a:r>
            <a:r>
              <a:rPr sz="2450" spc="60" dirty="0">
                <a:latin typeface="Verdana"/>
                <a:cs typeface="Verdana"/>
              </a:rPr>
              <a:t>tumor</a:t>
            </a:r>
            <a:endParaRPr sz="2450">
              <a:latin typeface="Verdana"/>
              <a:cs typeface="Verdana"/>
            </a:endParaRPr>
          </a:p>
          <a:p>
            <a:pPr marL="12700">
              <a:lnSpc>
                <a:spcPct val="100000"/>
              </a:lnSpc>
              <a:spcBef>
                <a:spcPts val="585"/>
              </a:spcBef>
            </a:pPr>
            <a:r>
              <a:rPr sz="2450" spc="-10" dirty="0">
                <a:latin typeface="Verdana"/>
                <a:cs typeface="Verdana"/>
              </a:rPr>
              <a:t>detection.</a:t>
            </a:r>
            <a:endParaRPr sz="245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4001" y="1419873"/>
            <a:ext cx="5685155" cy="1240790"/>
          </a:xfrm>
          <a:prstGeom prst="rect">
            <a:avLst/>
          </a:prstGeom>
        </p:spPr>
        <p:txBody>
          <a:bodyPr vert="horz" wrap="square" lIns="0" tIns="15875" rIns="0" bIns="0" rtlCol="0">
            <a:spAutoFit/>
          </a:bodyPr>
          <a:lstStyle/>
          <a:p>
            <a:pPr marR="5080" algn="r">
              <a:lnSpc>
                <a:spcPct val="100000"/>
              </a:lnSpc>
              <a:spcBef>
                <a:spcPts val="125"/>
              </a:spcBef>
            </a:pPr>
            <a:r>
              <a:rPr sz="3950" dirty="0">
                <a:solidFill>
                  <a:srgbClr val="000000"/>
                </a:solidFill>
              </a:rPr>
              <a:t>The</a:t>
            </a:r>
            <a:r>
              <a:rPr sz="3950" spc="135" dirty="0">
                <a:solidFill>
                  <a:srgbClr val="000000"/>
                </a:solidFill>
              </a:rPr>
              <a:t> </a:t>
            </a:r>
            <a:r>
              <a:rPr sz="3950" dirty="0">
                <a:solidFill>
                  <a:srgbClr val="000000"/>
                </a:solidFill>
              </a:rPr>
              <a:t>Importance</a:t>
            </a:r>
            <a:r>
              <a:rPr sz="3950" spc="150" dirty="0">
                <a:solidFill>
                  <a:srgbClr val="000000"/>
                </a:solidFill>
              </a:rPr>
              <a:t> </a:t>
            </a:r>
            <a:r>
              <a:rPr sz="3950" spc="50" dirty="0">
                <a:solidFill>
                  <a:srgbClr val="000000"/>
                </a:solidFill>
              </a:rPr>
              <a:t>of</a:t>
            </a:r>
            <a:r>
              <a:rPr sz="3950" spc="145" dirty="0">
                <a:solidFill>
                  <a:srgbClr val="000000"/>
                </a:solidFill>
              </a:rPr>
              <a:t> </a:t>
            </a:r>
            <a:r>
              <a:rPr sz="3950" spc="-10" dirty="0">
                <a:solidFill>
                  <a:srgbClr val="000000"/>
                </a:solidFill>
              </a:rPr>
              <a:t>Early</a:t>
            </a:r>
            <a:endParaRPr sz="3950"/>
          </a:p>
          <a:p>
            <a:pPr marR="5080" algn="r">
              <a:lnSpc>
                <a:spcPct val="100000"/>
              </a:lnSpc>
              <a:spcBef>
                <a:spcPts val="60"/>
              </a:spcBef>
            </a:pPr>
            <a:r>
              <a:rPr sz="3950" spc="-10" dirty="0">
                <a:solidFill>
                  <a:srgbClr val="000000"/>
                </a:solidFill>
              </a:rPr>
              <a:t>Detection</a:t>
            </a:r>
            <a:endParaRPr sz="3950"/>
          </a:p>
        </p:txBody>
      </p:sp>
      <p:pic>
        <p:nvPicPr>
          <p:cNvPr id="3" name="object 3"/>
          <p:cNvPicPr/>
          <p:nvPr/>
        </p:nvPicPr>
        <p:blipFill>
          <a:blip r:embed="rId2" cstate="print"/>
          <a:stretch>
            <a:fillRect/>
          </a:stretch>
        </p:blipFill>
        <p:spPr>
          <a:xfrm>
            <a:off x="4830317" y="3388207"/>
            <a:ext cx="2772168" cy="307263"/>
          </a:xfrm>
          <a:prstGeom prst="rect">
            <a:avLst/>
          </a:prstGeom>
        </p:spPr>
      </p:pic>
      <p:pic>
        <p:nvPicPr>
          <p:cNvPr id="4" name="object 4"/>
          <p:cNvPicPr/>
          <p:nvPr/>
        </p:nvPicPr>
        <p:blipFill>
          <a:blip r:embed="rId3" cstate="print"/>
          <a:stretch>
            <a:fillRect/>
          </a:stretch>
        </p:blipFill>
        <p:spPr>
          <a:xfrm>
            <a:off x="3099155" y="4712182"/>
            <a:ext cx="2729382" cy="308800"/>
          </a:xfrm>
          <a:prstGeom prst="rect">
            <a:avLst/>
          </a:prstGeom>
        </p:spPr>
      </p:pic>
      <p:sp>
        <p:nvSpPr>
          <p:cNvPr id="5" name="object 5"/>
          <p:cNvSpPr txBox="1"/>
          <p:nvPr/>
        </p:nvSpPr>
        <p:spPr>
          <a:xfrm>
            <a:off x="1421610" y="2808326"/>
            <a:ext cx="6257290" cy="3101975"/>
          </a:xfrm>
          <a:prstGeom prst="rect">
            <a:avLst/>
          </a:prstGeom>
        </p:spPr>
        <p:txBody>
          <a:bodyPr vert="horz" wrap="square" lIns="0" tIns="8890" rIns="0" bIns="0" rtlCol="0">
            <a:spAutoFit/>
          </a:bodyPr>
          <a:lstStyle/>
          <a:p>
            <a:pPr marL="12700" marR="5080" indent="699135" algn="r">
              <a:lnSpc>
                <a:spcPct val="118200"/>
              </a:lnSpc>
              <a:spcBef>
                <a:spcPts val="70"/>
              </a:spcBef>
              <a:tabLst>
                <a:tab pos="6177280" algn="l"/>
              </a:tabLst>
            </a:pPr>
            <a:r>
              <a:rPr sz="2450" spc="-35" dirty="0">
                <a:latin typeface="Verdana"/>
                <a:cs typeface="Verdana"/>
              </a:rPr>
              <a:t>Early</a:t>
            </a:r>
            <a:r>
              <a:rPr sz="2450" spc="-135" dirty="0">
                <a:latin typeface="Verdana"/>
                <a:cs typeface="Verdana"/>
              </a:rPr>
              <a:t> </a:t>
            </a:r>
            <a:r>
              <a:rPr sz="2450" spc="50" dirty="0">
                <a:latin typeface="Verdana"/>
                <a:cs typeface="Verdana"/>
              </a:rPr>
              <a:t>detection</a:t>
            </a:r>
            <a:r>
              <a:rPr sz="2450" spc="-130" dirty="0">
                <a:latin typeface="Verdana"/>
                <a:cs typeface="Verdana"/>
              </a:rPr>
              <a:t> </a:t>
            </a:r>
            <a:r>
              <a:rPr sz="2450" dirty="0">
                <a:latin typeface="Verdana"/>
                <a:cs typeface="Verdana"/>
              </a:rPr>
              <a:t>of</a:t>
            </a:r>
            <a:r>
              <a:rPr sz="2450" spc="-135" dirty="0">
                <a:latin typeface="Verdana"/>
                <a:cs typeface="Verdana"/>
              </a:rPr>
              <a:t> </a:t>
            </a:r>
            <a:r>
              <a:rPr sz="2450" dirty="0">
                <a:latin typeface="Verdana"/>
                <a:cs typeface="Verdana"/>
              </a:rPr>
              <a:t>brain</a:t>
            </a:r>
            <a:r>
              <a:rPr sz="2450" spc="-130" dirty="0">
                <a:latin typeface="Verdana"/>
                <a:cs typeface="Verdana"/>
              </a:rPr>
              <a:t> </a:t>
            </a:r>
            <a:r>
              <a:rPr sz="2450" dirty="0">
                <a:latin typeface="Verdana"/>
                <a:cs typeface="Verdana"/>
              </a:rPr>
              <a:t>tumors</a:t>
            </a:r>
            <a:r>
              <a:rPr sz="2450" spc="-135" dirty="0">
                <a:latin typeface="Verdana"/>
                <a:cs typeface="Verdana"/>
              </a:rPr>
              <a:t> </a:t>
            </a:r>
            <a:r>
              <a:rPr sz="2450" spc="45" dirty="0">
                <a:latin typeface="Verdana"/>
                <a:cs typeface="Verdana"/>
              </a:rPr>
              <a:t>can </a:t>
            </a:r>
            <a:r>
              <a:rPr sz="2450" dirty="0">
                <a:latin typeface="Verdana"/>
                <a:cs typeface="Verdana"/>
              </a:rPr>
              <a:t>signiﬁcantly</a:t>
            </a:r>
            <a:r>
              <a:rPr sz="2450" spc="70" dirty="0">
                <a:latin typeface="Verdana"/>
                <a:cs typeface="Verdana"/>
              </a:rPr>
              <a:t> </a:t>
            </a:r>
            <a:r>
              <a:rPr sz="2450" spc="-10" dirty="0">
                <a:latin typeface="Verdana"/>
                <a:cs typeface="Verdana"/>
              </a:rPr>
              <a:t>improve</a:t>
            </a:r>
            <a:r>
              <a:rPr sz="2450" dirty="0">
                <a:latin typeface="Verdana"/>
                <a:cs typeface="Verdana"/>
              </a:rPr>
              <a:t>	</a:t>
            </a:r>
            <a:r>
              <a:rPr sz="2450" spc="-415" dirty="0">
                <a:latin typeface="Verdana"/>
                <a:cs typeface="Verdana"/>
              </a:rPr>
              <a:t>. </a:t>
            </a:r>
            <a:r>
              <a:rPr sz="2450" dirty="0">
                <a:latin typeface="Verdana"/>
                <a:cs typeface="Verdana"/>
              </a:rPr>
              <a:t>Symptoms</a:t>
            </a:r>
            <a:r>
              <a:rPr sz="2450" spc="-55" dirty="0">
                <a:latin typeface="Verdana"/>
                <a:cs typeface="Verdana"/>
              </a:rPr>
              <a:t> </a:t>
            </a:r>
            <a:r>
              <a:rPr sz="2450" dirty="0">
                <a:latin typeface="Verdana"/>
                <a:cs typeface="Verdana"/>
              </a:rPr>
              <a:t>often</a:t>
            </a:r>
            <a:r>
              <a:rPr sz="2450" spc="-55" dirty="0">
                <a:latin typeface="Verdana"/>
                <a:cs typeface="Verdana"/>
              </a:rPr>
              <a:t> </a:t>
            </a:r>
            <a:r>
              <a:rPr sz="2450" spc="-160" dirty="0">
                <a:latin typeface="Verdana"/>
                <a:cs typeface="Verdana"/>
              </a:rPr>
              <a:t>vary,</a:t>
            </a:r>
            <a:r>
              <a:rPr sz="2450" spc="-50" dirty="0">
                <a:latin typeface="Verdana"/>
                <a:cs typeface="Verdana"/>
              </a:rPr>
              <a:t> </a:t>
            </a:r>
            <a:r>
              <a:rPr sz="2450" spc="80" dirty="0">
                <a:latin typeface="Verdana"/>
                <a:cs typeface="Verdana"/>
              </a:rPr>
              <a:t>making </a:t>
            </a:r>
            <a:r>
              <a:rPr sz="2450" dirty="0">
                <a:latin typeface="Verdana"/>
                <a:cs typeface="Verdana"/>
              </a:rPr>
              <a:t>diagnosis</a:t>
            </a:r>
            <a:r>
              <a:rPr sz="2450" spc="75" dirty="0">
                <a:latin typeface="Verdana"/>
                <a:cs typeface="Verdana"/>
              </a:rPr>
              <a:t> </a:t>
            </a:r>
            <a:r>
              <a:rPr sz="2450" dirty="0">
                <a:latin typeface="Verdana"/>
                <a:cs typeface="Verdana"/>
              </a:rPr>
              <a:t>challenging.</a:t>
            </a:r>
            <a:r>
              <a:rPr sz="2450" spc="80" dirty="0">
                <a:latin typeface="Verdana"/>
                <a:cs typeface="Verdana"/>
              </a:rPr>
              <a:t> </a:t>
            </a:r>
            <a:r>
              <a:rPr sz="2450" spc="-10" dirty="0">
                <a:latin typeface="Verdana"/>
                <a:cs typeface="Verdana"/>
              </a:rPr>
              <a:t>Utilizing</a:t>
            </a:r>
            <a:endParaRPr sz="2450" dirty="0">
              <a:latin typeface="Verdana"/>
              <a:cs typeface="Verdana"/>
            </a:endParaRPr>
          </a:p>
          <a:p>
            <a:pPr marL="302260" marR="5080" indent="4204970" algn="r">
              <a:lnSpc>
                <a:spcPct val="117300"/>
              </a:lnSpc>
            </a:pPr>
            <a:r>
              <a:rPr sz="2450" spc="70" dirty="0">
                <a:latin typeface="Verdana"/>
                <a:cs typeface="Verdana"/>
              </a:rPr>
              <a:t>can</a:t>
            </a:r>
            <a:r>
              <a:rPr sz="2450" spc="-215" dirty="0">
                <a:latin typeface="Verdana"/>
                <a:cs typeface="Verdana"/>
              </a:rPr>
              <a:t> </a:t>
            </a:r>
            <a:r>
              <a:rPr sz="2450" spc="65" dirty="0">
                <a:latin typeface="Verdana"/>
                <a:cs typeface="Verdana"/>
              </a:rPr>
              <a:t>help</a:t>
            </a:r>
            <a:r>
              <a:rPr sz="2450" spc="-210" dirty="0">
                <a:latin typeface="Verdana"/>
                <a:cs typeface="Verdana"/>
              </a:rPr>
              <a:t> </a:t>
            </a:r>
            <a:r>
              <a:rPr sz="2450" spc="30" dirty="0">
                <a:latin typeface="Verdana"/>
                <a:cs typeface="Verdana"/>
              </a:rPr>
              <a:t>in </a:t>
            </a:r>
            <a:r>
              <a:rPr sz="2450" dirty="0">
                <a:latin typeface="Verdana"/>
                <a:cs typeface="Verdana"/>
              </a:rPr>
              <a:t>identifying</a:t>
            </a:r>
            <a:r>
              <a:rPr sz="2450" spc="-5" dirty="0">
                <a:latin typeface="Verdana"/>
                <a:cs typeface="Verdana"/>
              </a:rPr>
              <a:t> </a:t>
            </a:r>
            <a:r>
              <a:rPr sz="2450" dirty="0">
                <a:latin typeface="Verdana"/>
                <a:cs typeface="Verdana"/>
              </a:rPr>
              <a:t>tumors</a:t>
            </a:r>
            <a:r>
              <a:rPr sz="2450" spc="-5" dirty="0">
                <a:latin typeface="Verdana"/>
                <a:cs typeface="Verdana"/>
              </a:rPr>
              <a:t> </a:t>
            </a:r>
            <a:r>
              <a:rPr sz="2450" spc="-80" dirty="0">
                <a:latin typeface="Verdana"/>
                <a:cs typeface="Verdana"/>
              </a:rPr>
              <a:t>earlier,</a:t>
            </a:r>
            <a:r>
              <a:rPr sz="2450" spc="-5" dirty="0">
                <a:latin typeface="Verdana"/>
                <a:cs typeface="Verdana"/>
              </a:rPr>
              <a:t> </a:t>
            </a:r>
            <a:r>
              <a:rPr sz="2450" spc="55" dirty="0">
                <a:latin typeface="Verdana"/>
                <a:cs typeface="Verdana"/>
              </a:rPr>
              <a:t>leading</a:t>
            </a:r>
            <a:r>
              <a:rPr sz="2450" spc="-5" dirty="0">
                <a:latin typeface="Verdana"/>
                <a:cs typeface="Verdana"/>
              </a:rPr>
              <a:t> </a:t>
            </a:r>
            <a:r>
              <a:rPr sz="2450" spc="-25" dirty="0">
                <a:latin typeface="Verdana"/>
                <a:cs typeface="Verdana"/>
              </a:rPr>
              <a:t>to </a:t>
            </a:r>
            <a:r>
              <a:rPr sz="2450" dirty="0">
                <a:latin typeface="Verdana"/>
                <a:cs typeface="Verdana"/>
              </a:rPr>
              <a:t>timely</a:t>
            </a:r>
            <a:r>
              <a:rPr sz="2450" spc="-110" dirty="0">
                <a:latin typeface="Verdana"/>
                <a:cs typeface="Verdana"/>
              </a:rPr>
              <a:t> </a:t>
            </a:r>
            <a:r>
              <a:rPr sz="2450" spc="75" dirty="0">
                <a:latin typeface="Verdana"/>
                <a:cs typeface="Verdana"/>
              </a:rPr>
              <a:t>and</a:t>
            </a:r>
            <a:r>
              <a:rPr sz="2450" spc="-105" dirty="0">
                <a:latin typeface="Verdana"/>
                <a:cs typeface="Verdana"/>
              </a:rPr>
              <a:t> </a:t>
            </a:r>
            <a:r>
              <a:rPr sz="2450" dirty="0">
                <a:latin typeface="Verdana"/>
                <a:cs typeface="Verdana"/>
              </a:rPr>
              <a:t>more</a:t>
            </a:r>
            <a:r>
              <a:rPr sz="2450" spc="-105" dirty="0">
                <a:latin typeface="Verdana"/>
                <a:cs typeface="Verdana"/>
              </a:rPr>
              <a:t> </a:t>
            </a:r>
            <a:r>
              <a:rPr sz="2450" spc="-10" dirty="0">
                <a:latin typeface="Verdana"/>
                <a:cs typeface="Verdana"/>
              </a:rPr>
              <a:t>effective</a:t>
            </a:r>
            <a:r>
              <a:rPr sz="2450" spc="-110" dirty="0">
                <a:latin typeface="Verdana"/>
                <a:cs typeface="Verdana"/>
              </a:rPr>
              <a:t> </a:t>
            </a:r>
            <a:r>
              <a:rPr sz="2450" spc="-10" dirty="0">
                <a:latin typeface="Verdana"/>
                <a:cs typeface="Verdana"/>
              </a:rPr>
              <a:t>treatments.</a:t>
            </a:r>
            <a:endParaRPr sz="2450" dirty="0">
              <a:latin typeface="Verdana"/>
              <a:cs typeface="Verdana"/>
            </a:endParaRPr>
          </a:p>
        </p:txBody>
      </p:sp>
      <p:pic>
        <p:nvPicPr>
          <p:cNvPr id="6" name="object 6"/>
          <p:cNvPicPr/>
          <p:nvPr/>
        </p:nvPicPr>
        <p:blipFill>
          <a:blip r:embed="rId4" cstate="print"/>
          <a:stretch>
            <a:fillRect/>
          </a:stretch>
        </p:blipFill>
        <p:spPr>
          <a:xfrm>
            <a:off x="9144000" y="1"/>
            <a:ext cx="9143847" cy="102868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12065">
              <a:lnSpc>
                <a:spcPct val="100000"/>
              </a:lnSpc>
              <a:spcBef>
                <a:spcPts val="125"/>
              </a:spcBef>
            </a:pPr>
            <a:r>
              <a:rPr sz="3450" dirty="0"/>
              <a:t>Data</a:t>
            </a:r>
            <a:r>
              <a:rPr sz="3450" spc="290" dirty="0"/>
              <a:t> </a:t>
            </a:r>
            <a:r>
              <a:rPr sz="3450" dirty="0"/>
              <a:t>Collection</a:t>
            </a:r>
            <a:r>
              <a:rPr sz="3450" spc="204" dirty="0"/>
              <a:t> </a:t>
            </a:r>
            <a:r>
              <a:rPr sz="3450" spc="-10" dirty="0"/>
              <a:t>Techniques</a:t>
            </a:r>
            <a:endParaRPr sz="3450"/>
          </a:p>
        </p:txBody>
      </p:sp>
      <p:pic>
        <p:nvPicPr>
          <p:cNvPr id="3" name="object 3"/>
          <p:cNvPicPr/>
          <p:nvPr/>
        </p:nvPicPr>
        <p:blipFill>
          <a:blip r:embed="rId2" cstate="print"/>
          <a:stretch>
            <a:fillRect/>
          </a:stretch>
        </p:blipFill>
        <p:spPr>
          <a:xfrm>
            <a:off x="14252829" y="3990428"/>
            <a:ext cx="1553845" cy="235356"/>
          </a:xfrm>
          <a:prstGeom prst="rect">
            <a:avLst/>
          </a:prstGeom>
        </p:spPr>
      </p:pic>
      <p:pic>
        <p:nvPicPr>
          <p:cNvPr id="4" name="object 4"/>
          <p:cNvPicPr/>
          <p:nvPr/>
        </p:nvPicPr>
        <p:blipFill>
          <a:blip r:embed="rId3" cstate="print"/>
          <a:stretch>
            <a:fillRect/>
          </a:stretch>
        </p:blipFill>
        <p:spPr>
          <a:xfrm>
            <a:off x="13692632" y="3596995"/>
            <a:ext cx="680720" cy="247789"/>
          </a:xfrm>
          <a:prstGeom prst="rect">
            <a:avLst/>
          </a:prstGeom>
        </p:spPr>
      </p:pic>
      <p:sp>
        <p:nvSpPr>
          <p:cNvPr id="5" name="object 5"/>
          <p:cNvSpPr txBox="1"/>
          <p:nvPr/>
        </p:nvSpPr>
        <p:spPr>
          <a:xfrm>
            <a:off x="11062233" y="3135236"/>
            <a:ext cx="5370830" cy="402590"/>
          </a:xfrm>
          <a:prstGeom prst="rect">
            <a:avLst/>
          </a:prstGeom>
        </p:spPr>
        <p:txBody>
          <a:bodyPr vert="horz" wrap="square" lIns="0" tIns="15875" rIns="0" bIns="0" rtlCol="0">
            <a:spAutoFit/>
          </a:bodyPr>
          <a:lstStyle/>
          <a:p>
            <a:pPr marL="12700">
              <a:lnSpc>
                <a:spcPct val="100000"/>
              </a:lnSpc>
              <a:spcBef>
                <a:spcPts val="125"/>
              </a:spcBef>
            </a:pPr>
            <a:r>
              <a:rPr sz="2450" spc="-100" dirty="0">
                <a:solidFill>
                  <a:srgbClr val="FFFFFF"/>
                </a:solidFill>
                <a:latin typeface="Verdana"/>
                <a:cs typeface="Verdana"/>
              </a:rPr>
              <a:t>To</a:t>
            </a:r>
            <a:r>
              <a:rPr sz="2450" spc="-135" dirty="0">
                <a:solidFill>
                  <a:srgbClr val="FFFFFF"/>
                </a:solidFill>
                <a:latin typeface="Verdana"/>
                <a:cs typeface="Verdana"/>
              </a:rPr>
              <a:t> </a:t>
            </a:r>
            <a:r>
              <a:rPr sz="2450" spc="-20" dirty="0">
                <a:solidFill>
                  <a:srgbClr val="FFFFFF"/>
                </a:solidFill>
                <a:latin typeface="Verdana"/>
                <a:cs typeface="Verdana"/>
              </a:rPr>
              <a:t>train</a:t>
            </a:r>
            <a:r>
              <a:rPr sz="2450" spc="-135" dirty="0">
                <a:solidFill>
                  <a:srgbClr val="FFFFFF"/>
                </a:solidFill>
                <a:latin typeface="Verdana"/>
                <a:cs typeface="Verdana"/>
              </a:rPr>
              <a:t> </a:t>
            </a:r>
            <a:r>
              <a:rPr sz="2450" spc="75" dirty="0">
                <a:solidFill>
                  <a:srgbClr val="FFFFFF"/>
                </a:solidFill>
                <a:latin typeface="Verdana"/>
                <a:cs typeface="Verdana"/>
              </a:rPr>
              <a:t>machine</a:t>
            </a:r>
            <a:r>
              <a:rPr sz="2450" spc="-135" dirty="0">
                <a:solidFill>
                  <a:srgbClr val="FFFFFF"/>
                </a:solidFill>
                <a:latin typeface="Verdana"/>
                <a:cs typeface="Verdana"/>
              </a:rPr>
              <a:t> </a:t>
            </a:r>
            <a:r>
              <a:rPr sz="2450" dirty="0">
                <a:solidFill>
                  <a:srgbClr val="FFFFFF"/>
                </a:solidFill>
                <a:latin typeface="Verdana"/>
                <a:cs typeface="Verdana"/>
              </a:rPr>
              <a:t>learning</a:t>
            </a:r>
            <a:r>
              <a:rPr sz="2450" spc="-135" dirty="0">
                <a:solidFill>
                  <a:srgbClr val="FFFFFF"/>
                </a:solidFill>
                <a:latin typeface="Verdana"/>
                <a:cs typeface="Verdana"/>
              </a:rPr>
              <a:t> </a:t>
            </a:r>
            <a:r>
              <a:rPr sz="2450" spc="-10" dirty="0">
                <a:solidFill>
                  <a:srgbClr val="FFFFFF"/>
                </a:solidFill>
                <a:latin typeface="Verdana"/>
                <a:cs typeface="Verdana"/>
              </a:rPr>
              <a:t>models,</a:t>
            </a:r>
            <a:endParaRPr sz="2450">
              <a:latin typeface="Verdana"/>
              <a:cs typeface="Verdana"/>
            </a:endParaRPr>
          </a:p>
        </p:txBody>
      </p:sp>
      <p:sp>
        <p:nvSpPr>
          <p:cNvPr id="6" name="object 6"/>
          <p:cNvSpPr txBox="1"/>
          <p:nvPr/>
        </p:nvSpPr>
        <p:spPr>
          <a:xfrm>
            <a:off x="11062169" y="3516236"/>
            <a:ext cx="3085465" cy="783590"/>
          </a:xfrm>
          <a:prstGeom prst="rect">
            <a:avLst/>
          </a:prstGeom>
        </p:spPr>
        <p:txBody>
          <a:bodyPr vert="horz" wrap="square" lIns="0" tIns="8255" rIns="0" bIns="0" rtlCol="0">
            <a:spAutoFit/>
          </a:bodyPr>
          <a:lstStyle/>
          <a:p>
            <a:pPr marL="12700" marR="5080">
              <a:lnSpc>
                <a:spcPct val="102000"/>
              </a:lnSpc>
              <a:spcBef>
                <a:spcPts val="65"/>
              </a:spcBef>
            </a:pPr>
            <a:r>
              <a:rPr sz="2450" spc="-65" dirty="0">
                <a:solidFill>
                  <a:srgbClr val="FFFFFF"/>
                </a:solidFill>
                <a:latin typeface="Verdana"/>
                <a:cs typeface="Verdana"/>
              </a:rPr>
              <a:t>vast</a:t>
            </a:r>
            <a:r>
              <a:rPr sz="2450" spc="-200" dirty="0">
                <a:solidFill>
                  <a:srgbClr val="FFFFFF"/>
                </a:solidFill>
                <a:latin typeface="Verdana"/>
                <a:cs typeface="Verdana"/>
              </a:rPr>
              <a:t> </a:t>
            </a:r>
            <a:r>
              <a:rPr sz="2450" spc="60" dirty="0">
                <a:solidFill>
                  <a:srgbClr val="FFFFFF"/>
                </a:solidFill>
                <a:latin typeface="Verdana"/>
                <a:cs typeface="Verdana"/>
              </a:rPr>
              <a:t>amounts</a:t>
            </a:r>
            <a:r>
              <a:rPr sz="2450" spc="-195" dirty="0">
                <a:solidFill>
                  <a:srgbClr val="FFFFFF"/>
                </a:solidFill>
                <a:latin typeface="Verdana"/>
                <a:cs typeface="Verdana"/>
              </a:rPr>
              <a:t> </a:t>
            </a:r>
            <a:r>
              <a:rPr sz="2450" spc="-25" dirty="0">
                <a:solidFill>
                  <a:srgbClr val="FFFFFF"/>
                </a:solidFill>
                <a:latin typeface="Verdana"/>
                <a:cs typeface="Verdana"/>
              </a:rPr>
              <a:t>of </a:t>
            </a:r>
            <a:r>
              <a:rPr sz="2450" dirty="0">
                <a:solidFill>
                  <a:srgbClr val="FFFFFF"/>
                </a:solidFill>
                <a:latin typeface="Verdana"/>
                <a:cs typeface="Verdana"/>
              </a:rPr>
              <a:t>Techniques</a:t>
            </a:r>
            <a:r>
              <a:rPr sz="2450" spc="-85" dirty="0">
                <a:solidFill>
                  <a:srgbClr val="FFFFFF"/>
                </a:solidFill>
                <a:latin typeface="Verdana"/>
                <a:cs typeface="Verdana"/>
              </a:rPr>
              <a:t> </a:t>
            </a:r>
            <a:r>
              <a:rPr sz="2450" spc="60" dirty="0">
                <a:solidFill>
                  <a:srgbClr val="FFFFFF"/>
                </a:solidFill>
                <a:latin typeface="Verdana"/>
                <a:cs typeface="Verdana"/>
              </a:rPr>
              <a:t>such</a:t>
            </a:r>
            <a:r>
              <a:rPr sz="2450" spc="-80" dirty="0">
                <a:solidFill>
                  <a:srgbClr val="FFFFFF"/>
                </a:solidFill>
                <a:latin typeface="Verdana"/>
                <a:cs typeface="Verdana"/>
              </a:rPr>
              <a:t> </a:t>
            </a:r>
            <a:r>
              <a:rPr sz="2450" spc="-25" dirty="0">
                <a:solidFill>
                  <a:srgbClr val="FFFFFF"/>
                </a:solidFill>
                <a:latin typeface="Verdana"/>
                <a:cs typeface="Verdana"/>
              </a:rPr>
              <a:t>as</a:t>
            </a:r>
            <a:endParaRPr sz="2450">
              <a:latin typeface="Verdana"/>
              <a:cs typeface="Verdana"/>
            </a:endParaRPr>
          </a:p>
        </p:txBody>
      </p:sp>
      <p:sp>
        <p:nvSpPr>
          <p:cNvPr id="7" name="object 7"/>
          <p:cNvSpPr txBox="1"/>
          <p:nvPr/>
        </p:nvSpPr>
        <p:spPr>
          <a:xfrm>
            <a:off x="14459515" y="3516236"/>
            <a:ext cx="2017395" cy="783590"/>
          </a:xfrm>
          <a:prstGeom prst="rect">
            <a:avLst/>
          </a:prstGeom>
        </p:spPr>
        <p:txBody>
          <a:bodyPr vert="horz" wrap="square" lIns="0" tIns="15875" rIns="0" bIns="0" rtlCol="0">
            <a:spAutoFit/>
          </a:bodyPr>
          <a:lstStyle/>
          <a:p>
            <a:pPr marL="12700">
              <a:lnSpc>
                <a:spcPct val="100000"/>
              </a:lnSpc>
              <a:spcBef>
                <a:spcPts val="125"/>
              </a:spcBef>
            </a:pPr>
            <a:r>
              <a:rPr sz="2450" spc="-35" dirty="0">
                <a:solidFill>
                  <a:srgbClr val="FFFFFF"/>
                </a:solidFill>
                <a:latin typeface="Verdana"/>
                <a:cs typeface="Verdana"/>
              </a:rPr>
              <a:t>are</a:t>
            </a:r>
            <a:r>
              <a:rPr sz="2450" spc="-195" dirty="0">
                <a:solidFill>
                  <a:srgbClr val="FFFFFF"/>
                </a:solidFill>
                <a:latin typeface="Verdana"/>
                <a:cs typeface="Verdana"/>
              </a:rPr>
              <a:t> </a:t>
            </a:r>
            <a:r>
              <a:rPr sz="2450" spc="-10" dirty="0">
                <a:solidFill>
                  <a:srgbClr val="FFFFFF"/>
                </a:solidFill>
                <a:latin typeface="Verdana"/>
                <a:cs typeface="Verdana"/>
              </a:rPr>
              <a:t>required.</a:t>
            </a:r>
            <a:endParaRPr sz="2450">
              <a:latin typeface="Verdana"/>
              <a:cs typeface="Verdana"/>
            </a:endParaRPr>
          </a:p>
          <a:p>
            <a:pPr marL="1343660">
              <a:lnSpc>
                <a:spcPct val="100000"/>
              </a:lnSpc>
              <a:spcBef>
                <a:spcPts val="60"/>
              </a:spcBef>
            </a:pPr>
            <a:r>
              <a:rPr sz="2450" spc="-365" dirty="0">
                <a:solidFill>
                  <a:srgbClr val="FFFFFF"/>
                </a:solidFill>
                <a:latin typeface="Verdana"/>
                <a:cs typeface="Verdana"/>
              </a:rPr>
              <a:t>,</a:t>
            </a:r>
            <a:r>
              <a:rPr sz="2450" spc="-215" dirty="0">
                <a:solidFill>
                  <a:srgbClr val="FFFFFF"/>
                </a:solidFill>
                <a:latin typeface="Verdana"/>
                <a:cs typeface="Verdana"/>
              </a:rPr>
              <a:t> </a:t>
            </a:r>
            <a:r>
              <a:rPr sz="2450" spc="-35" dirty="0">
                <a:solidFill>
                  <a:srgbClr val="FFFFFF"/>
                </a:solidFill>
                <a:latin typeface="Verdana"/>
                <a:cs typeface="Verdana"/>
              </a:rPr>
              <a:t>CT</a:t>
            </a:r>
            <a:endParaRPr sz="2450">
              <a:latin typeface="Verdana"/>
              <a:cs typeface="Verdana"/>
            </a:endParaRPr>
          </a:p>
        </p:txBody>
      </p:sp>
      <p:sp>
        <p:nvSpPr>
          <p:cNvPr id="8" name="object 8"/>
          <p:cNvSpPr txBox="1"/>
          <p:nvPr/>
        </p:nvSpPr>
        <p:spPr>
          <a:xfrm>
            <a:off x="11062233" y="4278236"/>
            <a:ext cx="5264785" cy="1926589"/>
          </a:xfrm>
          <a:prstGeom prst="rect">
            <a:avLst/>
          </a:prstGeom>
        </p:spPr>
        <p:txBody>
          <a:bodyPr vert="horz" wrap="square" lIns="0" tIns="8255" rIns="0" bIns="0" rtlCol="0">
            <a:spAutoFit/>
          </a:bodyPr>
          <a:lstStyle/>
          <a:p>
            <a:pPr marL="12700" marR="5080">
              <a:lnSpc>
                <a:spcPct val="102000"/>
              </a:lnSpc>
              <a:spcBef>
                <a:spcPts val="65"/>
              </a:spcBef>
            </a:pPr>
            <a:r>
              <a:rPr sz="2450" spc="-60" dirty="0">
                <a:solidFill>
                  <a:srgbClr val="FFFFFF"/>
                </a:solidFill>
                <a:latin typeface="Verdana"/>
                <a:cs typeface="Verdana"/>
              </a:rPr>
              <a:t>scans,</a:t>
            </a:r>
            <a:r>
              <a:rPr sz="2450" spc="-190" dirty="0">
                <a:solidFill>
                  <a:srgbClr val="FFFFFF"/>
                </a:solidFill>
                <a:latin typeface="Verdana"/>
                <a:cs typeface="Verdana"/>
              </a:rPr>
              <a:t> </a:t>
            </a:r>
            <a:r>
              <a:rPr sz="2450" spc="75" dirty="0">
                <a:solidFill>
                  <a:srgbClr val="FFFFFF"/>
                </a:solidFill>
                <a:latin typeface="Verdana"/>
                <a:cs typeface="Verdana"/>
              </a:rPr>
              <a:t>and</a:t>
            </a:r>
            <a:r>
              <a:rPr sz="2450" spc="-185" dirty="0">
                <a:solidFill>
                  <a:srgbClr val="FFFFFF"/>
                </a:solidFill>
                <a:latin typeface="Verdana"/>
                <a:cs typeface="Verdana"/>
              </a:rPr>
              <a:t> </a:t>
            </a:r>
            <a:r>
              <a:rPr sz="2450" spc="50" dirty="0">
                <a:solidFill>
                  <a:srgbClr val="FFFFFF"/>
                </a:solidFill>
                <a:latin typeface="Verdana"/>
                <a:cs typeface="Verdana"/>
              </a:rPr>
              <a:t>patient</a:t>
            </a:r>
            <a:r>
              <a:rPr sz="2450" spc="-190" dirty="0">
                <a:solidFill>
                  <a:srgbClr val="FFFFFF"/>
                </a:solidFill>
                <a:latin typeface="Verdana"/>
                <a:cs typeface="Verdana"/>
              </a:rPr>
              <a:t> </a:t>
            </a:r>
            <a:r>
              <a:rPr sz="2450" spc="-20" dirty="0">
                <a:solidFill>
                  <a:srgbClr val="FFFFFF"/>
                </a:solidFill>
                <a:latin typeface="Verdana"/>
                <a:cs typeface="Verdana"/>
              </a:rPr>
              <a:t>history</a:t>
            </a:r>
            <a:r>
              <a:rPr sz="2450" spc="-185" dirty="0">
                <a:solidFill>
                  <a:srgbClr val="FFFFFF"/>
                </a:solidFill>
                <a:latin typeface="Verdana"/>
                <a:cs typeface="Verdana"/>
              </a:rPr>
              <a:t> </a:t>
            </a:r>
            <a:r>
              <a:rPr sz="2450" spc="-25" dirty="0">
                <a:solidFill>
                  <a:srgbClr val="FFFFFF"/>
                </a:solidFill>
                <a:latin typeface="Verdana"/>
                <a:cs typeface="Verdana"/>
              </a:rPr>
              <a:t>are </a:t>
            </a:r>
            <a:r>
              <a:rPr sz="2450" dirty="0">
                <a:solidFill>
                  <a:srgbClr val="FFFFFF"/>
                </a:solidFill>
                <a:latin typeface="Verdana"/>
                <a:cs typeface="Verdana"/>
              </a:rPr>
              <a:t>essential</a:t>
            </a:r>
            <a:r>
              <a:rPr sz="2450" spc="-204" dirty="0">
                <a:solidFill>
                  <a:srgbClr val="FFFFFF"/>
                </a:solidFill>
                <a:latin typeface="Verdana"/>
                <a:cs typeface="Verdana"/>
              </a:rPr>
              <a:t> </a:t>
            </a:r>
            <a:r>
              <a:rPr sz="2450" spc="-25" dirty="0">
                <a:solidFill>
                  <a:srgbClr val="FFFFFF"/>
                </a:solidFill>
                <a:latin typeface="Verdana"/>
                <a:cs typeface="Verdana"/>
              </a:rPr>
              <a:t>for</a:t>
            </a:r>
            <a:r>
              <a:rPr sz="2450" spc="-204" dirty="0">
                <a:solidFill>
                  <a:srgbClr val="FFFFFF"/>
                </a:solidFill>
                <a:latin typeface="Verdana"/>
                <a:cs typeface="Verdana"/>
              </a:rPr>
              <a:t> </a:t>
            </a:r>
            <a:r>
              <a:rPr sz="2450" spc="-10" dirty="0">
                <a:solidFill>
                  <a:srgbClr val="FFFFFF"/>
                </a:solidFill>
                <a:latin typeface="Verdana"/>
                <a:cs typeface="Verdana"/>
              </a:rPr>
              <a:t>creating </a:t>
            </a:r>
            <a:r>
              <a:rPr sz="2450" dirty="0">
                <a:solidFill>
                  <a:srgbClr val="FFFFFF"/>
                </a:solidFill>
                <a:latin typeface="Verdana"/>
                <a:cs typeface="Verdana"/>
              </a:rPr>
              <a:t>comprehensive</a:t>
            </a:r>
            <a:r>
              <a:rPr sz="2450" spc="80" dirty="0">
                <a:solidFill>
                  <a:srgbClr val="FFFFFF"/>
                </a:solidFill>
                <a:latin typeface="Verdana"/>
                <a:cs typeface="Verdana"/>
              </a:rPr>
              <a:t> </a:t>
            </a:r>
            <a:r>
              <a:rPr sz="2450" spc="-45" dirty="0">
                <a:solidFill>
                  <a:srgbClr val="FFFFFF"/>
                </a:solidFill>
                <a:latin typeface="Verdana"/>
                <a:cs typeface="Verdana"/>
              </a:rPr>
              <a:t>datasets.</a:t>
            </a:r>
            <a:r>
              <a:rPr sz="2450" spc="80" dirty="0">
                <a:solidFill>
                  <a:srgbClr val="FFFFFF"/>
                </a:solidFill>
                <a:latin typeface="Verdana"/>
                <a:cs typeface="Verdana"/>
              </a:rPr>
              <a:t> </a:t>
            </a:r>
            <a:r>
              <a:rPr sz="2450" spc="-10" dirty="0">
                <a:solidFill>
                  <a:srgbClr val="FFFFFF"/>
                </a:solidFill>
                <a:latin typeface="Verdana"/>
                <a:cs typeface="Verdana"/>
              </a:rPr>
              <a:t>Quality </a:t>
            </a:r>
            <a:r>
              <a:rPr sz="2450" dirty="0">
                <a:solidFill>
                  <a:srgbClr val="FFFFFF"/>
                </a:solidFill>
                <a:latin typeface="Verdana"/>
                <a:cs typeface="Verdana"/>
              </a:rPr>
              <a:t>data</a:t>
            </a:r>
            <a:r>
              <a:rPr sz="2450" spc="-55" dirty="0">
                <a:solidFill>
                  <a:srgbClr val="FFFFFF"/>
                </a:solidFill>
                <a:latin typeface="Verdana"/>
                <a:cs typeface="Verdana"/>
              </a:rPr>
              <a:t> </a:t>
            </a:r>
            <a:r>
              <a:rPr sz="2450" spc="-45" dirty="0">
                <a:solidFill>
                  <a:srgbClr val="FFFFFF"/>
                </a:solidFill>
                <a:latin typeface="Verdana"/>
                <a:cs typeface="Verdana"/>
              </a:rPr>
              <a:t>is</a:t>
            </a:r>
            <a:r>
              <a:rPr sz="2450" spc="-55" dirty="0">
                <a:solidFill>
                  <a:srgbClr val="FFFFFF"/>
                </a:solidFill>
                <a:latin typeface="Verdana"/>
                <a:cs typeface="Verdana"/>
              </a:rPr>
              <a:t> </a:t>
            </a:r>
            <a:r>
              <a:rPr sz="2450" dirty="0">
                <a:solidFill>
                  <a:srgbClr val="FFFFFF"/>
                </a:solidFill>
                <a:latin typeface="Verdana"/>
                <a:cs typeface="Verdana"/>
              </a:rPr>
              <a:t>crucial</a:t>
            </a:r>
            <a:r>
              <a:rPr sz="2450" spc="-55" dirty="0">
                <a:solidFill>
                  <a:srgbClr val="FFFFFF"/>
                </a:solidFill>
                <a:latin typeface="Verdana"/>
                <a:cs typeface="Verdana"/>
              </a:rPr>
              <a:t> </a:t>
            </a:r>
            <a:r>
              <a:rPr sz="2450" spc="-25" dirty="0">
                <a:solidFill>
                  <a:srgbClr val="FFFFFF"/>
                </a:solidFill>
                <a:latin typeface="Verdana"/>
                <a:cs typeface="Verdana"/>
              </a:rPr>
              <a:t>for</a:t>
            </a:r>
            <a:r>
              <a:rPr sz="2450" spc="-55" dirty="0">
                <a:solidFill>
                  <a:srgbClr val="FFFFFF"/>
                </a:solidFill>
                <a:latin typeface="Verdana"/>
                <a:cs typeface="Verdana"/>
              </a:rPr>
              <a:t> </a:t>
            </a:r>
            <a:r>
              <a:rPr sz="2450" dirty="0">
                <a:solidFill>
                  <a:srgbClr val="FFFFFF"/>
                </a:solidFill>
                <a:latin typeface="Verdana"/>
                <a:cs typeface="Verdana"/>
              </a:rPr>
              <a:t>improving</a:t>
            </a:r>
            <a:r>
              <a:rPr sz="2450" spc="-55" dirty="0">
                <a:solidFill>
                  <a:srgbClr val="FFFFFF"/>
                </a:solidFill>
                <a:latin typeface="Verdana"/>
                <a:cs typeface="Verdana"/>
              </a:rPr>
              <a:t> </a:t>
            </a:r>
            <a:r>
              <a:rPr sz="2450" spc="25" dirty="0">
                <a:solidFill>
                  <a:srgbClr val="FFFFFF"/>
                </a:solidFill>
                <a:latin typeface="Verdana"/>
                <a:cs typeface="Verdana"/>
              </a:rPr>
              <a:t>the </a:t>
            </a:r>
            <a:r>
              <a:rPr sz="2450" dirty="0">
                <a:solidFill>
                  <a:srgbClr val="FFFFFF"/>
                </a:solidFill>
                <a:latin typeface="Verdana"/>
                <a:cs typeface="Verdana"/>
              </a:rPr>
              <a:t>accuracy</a:t>
            </a:r>
            <a:r>
              <a:rPr sz="2450" spc="-185" dirty="0">
                <a:solidFill>
                  <a:srgbClr val="FFFFFF"/>
                </a:solidFill>
                <a:latin typeface="Verdana"/>
                <a:cs typeface="Verdana"/>
              </a:rPr>
              <a:t> </a:t>
            </a:r>
            <a:r>
              <a:rPr sz="2450" dirty="0">
                <a:solidFill>
                  <a:srgbClr val="FFFFFF"/>
                </a:solidFill>
                <a:latin typeface="Verdana"/>
                <a:cs typeface="Verdana"/>
              </a:rPr>
              <a:t>of</a:t>
            </a:r>
            <a:r>
              <a:rPr sz="2450" spc="-180" dirty="0">
                <a:solidFill>
                  <a:srgbClr val="FFFFFF"/>
                </a:solidFill>
                <a:latin typeface="Verdana"/>
                <a:cs typeface="Verdana"/>
              </a:rPr>
              <a:t> </a:t>
            </a:r>
            <a:r>
              <a:rPr sz="2450" spc="50" dirty="0">
                <a:solidFill>
                  <a:srgbClr val="FFFFFF"/>
                </a:solidFill>
                <a:latin typeface="Verdana"/>
                <a:cs typeface="Verdana"/>
              </a:rPr>
              <a:t>detection</a:t>
            </a:r>
            <a:r>
              <a:rPr sz="2450" spc="-180" dirty="0">
                <a:solidFill>
                  <a:srgbClr val="FFFFFF"/>
                </a:solidFill>
                <a:latin typeface="Verdana"/>
                <a:cs typeface="Verdana"/>
              </a:rPr>
              <a:t> </a:t>
            </a:r>
            <a:r>
              <a:rPr sz="2450" spc="-10" dirty="0">
                <a:solidFill>
                  <a:srgbClr val="FFFFFF"/>
                </a:solidFill>
                <a:latin typeface="Verdana"/>
                <a:cs typeface="Verdana"/>
              </a:rPr>
              <a:t>algorithms.</a:t>
            </a:r>
            <a:endParaRPr sz="2450">
              <a:latin typeface="Verdana"/>
              <a:cs typeface="Verdana"/>
            </a:endParaRPr>
          </a:p>
        </p:txBody>
      </p:sp>
      <p:pic>
        <p:nvPicPr>
          <p:cNvPr id="9" name="object 9"/>
          <p:cNvPicPr/>
          <p:nvPr/>
        </p:nvPicPr>
        <p:blipFill>
          <a:blip r:embed="rId4" cstate="print"/>
          <a:stretch>
            <a:fillRect/>
          </a:stretch>
        </p:blipFill>
        <p:spPr>
          <a:xfrm>
            <a:off x="0" y="0"/>
            <a:ext cx="9143999" cy="102869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
              <a:lnSpc>
                <a:spcPct val="100000"/>
              </a:lnSpc>
              <a:spcBef>
                <a:spcPts val="100"/>
              </a:spcBef>
            </a:pPr>
            <a:r>
              <a:rPr sz="3400" spc="-20" dirty="0"/>
              <a:t>Feature</a:t>
            </a:r>
            <a:r>
              <a:rPr sz="3400" spc="-25" dirty="0"/>
              <a:t> </a:t>
            </a:r>
            <a:r>
              <a:rPr sz="3400" dirty="0"/>
              <a:t>Extraction</a:t>
            </a:r>
            <a:r>
              <a:rPr sz="3400" spc="-20" dirty="0"/>
              <a:t> </a:t>
            </a:r>
            <a:r>
              <a:rPr sz="3400" spc="-10" dirty="0"/>
              <a:t>Methods</a:t>
            </a:r>
            <a:endParaRPr sz="3400"/>
          </a:p>
        </p:txBody>
      </p:sp>
      <p:pic>
        <p:nvPicPr>
          <p:cNvPr id="3" name="object 3"/>
          <p:cNvPicPr/>
          <p:nvPr/>
        </p:nvPicPr>
        <p:blipFill>
          <a:blip r:embed="rId2" cstate="print"/>
          <a:stretch>
            <a:fillRect/>
          </a:stretch>
        </p:blipFill>
        <p:spPr>
          <a:xfrm>
            <a:off x="13500989" y="3596995"/>
            <a:ext cx="1519555" cy="247789"/>
          </a:xfrm>
          <a:prstGeom prst="rect">
            <a:avLst/>
          </a:prstGeom>
        </p:spPr>
      </p:pic>
      <p:pic>
        <p:nvPicPr>
          <p:cNvPr id="4" name="object 4"/>
          <p:cNvPicPr/>
          <p:nvPr/>
        </p:nvPicPr>
        <p:blipFill>
          <a:blip r:embed="rId3" cstate="print"/>
          <a:stretch>
            <a:fillRect/>
          </a:stretch>
        </p:blipFill>
        <p:spPr>
          <a:xfrm>
            <a:off x="11080280" y="4739995"/>
            <a:ext cx="2433281" cy="308800"/>
          </a:xfrm>
          <a:prstGeom prst="rect">
            <a:avLst/>
          </a:prstGeom>
        </p:spPr>
      </p:pic>
      <p:pic>
        <p:nvPicPr>
          <p:cNvPr id="5" name="object 5"/>
          <p:cNvPicPr/>
          <p:nvPr/>
        </p:nvPicPr>
        <p:blipFill>
          <a:blip r:embed="rId4" cstate="print"/>
          <a:stretch>
            <a:fillRect/>
          </a:stretch>
        </p:blipFill>
        <p:spPr>
          <a:xfrm>
            <a:off x="14292453" y="4739995"/>
            <a:ext cx="947420" cy="307263"/>
          </a:xfrm>
          <a:prstGeom prst="rect">
            <a:avLst/>
          </a:prstGeom>
        </p:spPr>
      </p:pic>
      <p:pic>
        <p:nvPicPr>
          <p:cNvPr id="6" name="object 6"/>
          <p:cNvPicPr/>
          <p:nvPr/>
        </p:nvPicPr>
        <p:blipFill>
          <a:blip r:embed="rId5" cstate="print"/>
          <a:stretch>
            <a:fillRect/>
          </a:stretch>
        </p:blipFill>
        <p:spPr>
          <a:xfrm>
            <a:off x="11106061" y="5120995"/>
            <a:ext cx="1769706" cy="308800"/>
          </a:xfrm>
          <a:prstGeom prst="rect">
            <a:avLst/>
          </a:prstGeom>
        </p:spPr>
      </p:pic>
      <p:sp>
        <p:nvSpPr>
          <p:cNvPr id="7" name="object 7"/>
          <p:cNvSpPr txBox="1"/>
          <p:nvPr/>
        </p:nvSpPr>
        <p:spPr>
          <a:xfrm>
            <a:off x="11062207" y="3135224"/>
            <a:ext cx="5317490" cy="3460115"/>
          </a:xfrm>
          <a:prstGeom prst="rect">
            <a:avLst/>
          </a:prstGeom>
        </p:spPr>
        <p:txBody>
          <a:bodyPr vert="horz" wrap="square" lIns="0" tIns="8255" rIns="0" bIns="0" rtlCol="0">
            <a:spAutoFit/>
          </a:bodyPr>
          <a:lstStyle/>
          <a:p>
            <a:pPr marL="12700" marR="127000">
              <a:lnSpc>
                <a:spcPct val="102000"/>
              </a:lnSpc>
              <a:spcBef>
                <a:spcPts val="65"/>
              </a:spcBef>
              <a:tabLst>
                <a:tab pos="4037329" algn="l"/>
              </a:tabLst>
            </a:pPr>
            <a:r>
              <a:rPr sz="2450" dirty="0">
                <a:solidFill>
                  <a:srgbClr val="FFFFFF"/>
                </a:solidFill>
                <a:latin typeface="Verdana"/>
                <a:cs typeface="Verdana"/>
              </a:rPr>
              <a:t>Feature</a:t>
            </a:r>
            <a:r>
              <a:rPr sz="2450" spc="-110" dirty="0">
                <a:solidFill>
                  <a:srgbClr val="FFFFFF"/>
                </a:solidFill>
                <a:latin typeface="Verdana"/>
                <a:cs typeface="Verdana"/>
              </a:rPr>
              <a:t> </a:t>
            </a:r>
            <a:r>
              <a:rPr sz="2450" spc="-10" dirty="0">
                <a:solidFill>
                  <a:srgbClr val="FFFFFF"/>
                </a:solidFill>
                <a:latin typeface="Verdana"/>
                <a:cs typeface="Verdana"/>
              </a:rPr>
              <a:t>extraction</a:t>
            </a:r>
            <a:r>
              <a:rPr sz="2450" spc="-105" dirty="0">
                <a:solidFill>
                  <a:srgbClr val="FFFFFF"/>
                </a:solidFill>
                <a:latin typeface="Verdana"/>
                <a:cs typeface="Verdana"/>
              </a:rPr>
              <a:t> </a:t>
            </a:r>
            <a:r>
              <a:rPr sz="2450" spc="-10" dirty="0">
                <a:solidFill>
                  <a:srgbClr val="FFFFFF"/>
                </a:solidFill>
                <a:latin typeface="Verdana"/>
                <a:cs typeface="Verdana"/>
              </a:rPr>
              <a:t>involves </a:t>
            </a:r>
            <a:r>
              <a:rPr sz="2450" dirty="0">
                <a:solidFill>
                  <a:srgbClr val="FFFFFF"/>
                </a:solidFill>
                <a:latin typeface="Verdana"/>
                <a:cs typeface="Verdana"/>
              </a:rPr>
              <a:t>identifying</a:t>
            </a:r>
            <a:r>
              <a:rPr sz="2450" spc="260" dirty="0">
                <a:solidFill>
                  <a:srgbClr val="FFFFFF"/>
                </a:solidFill>
                <a:latin typeface="Verdana"/>
                <a:cs typeface="Verdana"/>
              </a:rPr>
              <a:t> </a:t>
            </a:r>
            <a:r>
              <a:rPr sz="2450" spc="-25" dirty="0">
                <a:solidFill>
                  <a:srgbClr val="FFFFFF"/>
                </a:solidFill>
                <a:latin typeface="Verdana"/>
                <a:cs typeface="Verdana"/>
              </a:rPr>
              <a:t>key</a:t>
            </a:r>
            <a:r>
              <a:rPr sz="2450" dirty="0">
                <a:solidFill>
                  <a:srgbClr val="FFFFFF"/>
                </a:solidFill>
                <a:latin typeface="Verdana"/>
                <a:cs typeface="Verdana"/>
              </a:rPr>
              <a:t>	</a:t>
            </a:r>
            <a:r>
              <a:rPr sz="2450" spc="-20" dirty="0">
                <a:solidFill>
                  <a:srgbClr val="FFFFFF"/>
                </a:solidFill>
                <a:latin typeface="Verdana"/>
                <a:cs typeface="Verdana"/>
              </a:rPr>
              <a:t>from </a:t>
            </a:r>
            <a:r>
              <a:rPr sz="2450" spc="80" dirty="0">
                <a:solidFill>
                  <a:srgbClr val="FFFFFF"/>
                </a:solidFill>
                <a:latin typeface="Verdana"/>
                <a:cs typeface="Verdana"/>
              </a:rPr>
              <a:t>imaging</a:t>
            </a:r>
            <a:r>
              <a:rPr sz="2450" spc="-150" dirty="0">
                <a:solidFill>
                  <a:srgbClr val="FFFFFF"/>
                </a:solidFill>
                <a:latin typeface="Verdana"/>
                <a:cs typeface="Verdana"/>
              </a:rPr>
              <a:t> </a:t>
            </a:r>
            <a:r>
              <a:rPr sz="2450" dirty="0">
                <a:solidFill>
                  <a:srgbClr val="FFFFFF"/>
                </a:solidFill>
                <a:latin typeface="Verdana"/>
                <a:cs typeface="Verdana"/>
              </a:rPr>
              <a:t>data</a:t>
            </a:r>
            <a:r>
              <a:rPr sz="2450" spc="-145" dirty="0">
                <a:solidFill>
                  <a:srgbClr val="FFFFFF"/>
                </a:solidFill>
                <a:latin typeface="Verdana"/>
                <a:cs typeface="Verdana"/>
              </a:rPr>
              <a:t> </a:t>
            </a:r>
            <a:r>
              <a:rPr sz="2450" dirty="0">
                <a:solidFill>
                  <a:srgbClr val="FFFFFF"/>
                </a:solidFill>
                <a:latin typeface="Verdana"/>
                <a:cs typeface="Verdana"/>
              </a:rPr>
              <a:t>that</a:t>
            </a:r>
            <a:r>
              <a:rPr sz="2450" spc="-145" dirty="0">
                <a:solidFill>
                  <a:srgbClr val="FFFFFF"/>
                </a:solidFill>
                <a:latin typeface="Verdana"/>
                <a:cs typeface="Verdana"/>
              </a:rPr>
              <a:t> </a:t>
            </a:r>
            <a:r>
              <a:rPr sz="2450" spc="70" dirty="0">
                <a:solidFill>
                  <a:srgbClr val="FFFFFF"/>
                </a:solidFill>
                <a:latin typeface="Verdana"/>
                <a:cs typeface="Verdana"/>
              </a:rPr>
              <a:t>can</a:t>
            </a:r>
            <a:r>
              <a:rPr sz="2450" spc="-145" dirty="0">
                <a:solidFill>
                  <a:srgbClr val="FFFFFF"/>
                </a:solidFill>
                <a:latin typeface="Verdana"/>
                <a:cs typeface="Verdana"/>
              </a:rPr>
              <a:t> </a:t>
            </a:r>
            <a:r>
              <a:rPr sz="2450" spc="65" dirty="0">
                <a:solidFill>
                  <a:srgbClr val="FFFFFF"/>
                </a:solidFill>
                <a:latin typeface="Verdana"/>
                <a:cs typeface="Verdana"/>
              </a:rPr>
              <a:t>help</a:t>
            </a:r>
            <a:r>
              <a:rPr sz="2450" spc="-145" dirty="0">
                <a:solidFill>
                  <a:srgbClr val="FFFFFF"/>
                </a:solidFill>
                <a:latin typeface="Verdana"/>
                <a:cs typeface="Verdana"/>
              </a:rPr>
              <a:t> </a:t>
            </a:r>
            <a:r>
              <a:rPr sz="2450" spc="30" dirty="0">
                <a:solidFill>
                  <a:srgbClr val="FFFFFF"/>
                </a:solidFill>
                <a:latin typeface="Verdana"/>
                <a:cs typeface="Verdana"/>
              </a:rPr>
              <a:t>in </a:t>
            </a:r>
            <a:r>
              <a:rPr sz="2450" spc="70" dirty="0">
                <a:solidFill>
                  <a:srgbClr val="FFFFFF"/>
                </a:solidFill>
                <a:latin typeface="Verdana"/>
                <a:cs typeface="Verdana"/>
              </a:rPr>
              <a:t>tumor</a:t>
            </a:r>
            <a:r>
              <a:rPr sz="2450" spc="-85" dirty="0">
                <a:solidFill>
                  <a:srgbClr val="FFFFFF"/>
                </a:solidFill>
                <a:latin typeface="Verdana"/>
                <a:cs typeface="Verdana"/>
              </a:rPr>
              <a:t> </a:t>
            </a:r>
            <a:r>
              <a:rPr sz="2450" dirty="0">
                <a:solidFill>
                  <a:srgbClr val="FFFFFF"/>
                </a:solidFill>
                <a:latin typeface="Verdana"/>
                <a:cs typeface="Verdana"/>
              </a:rPr>
              <a:t>detection.</a:t>
            </a:r>
            <a:r>
              <a:rPr sz="2450" spc="-80" dirty="0">
                <a:solidFill>
                  <a:srgbClr val="FFFFFF"/>
                </a:solidFill>
                <a:latin typeface="Verdana"/>
                <a:cs typeface="Verdana"/>
              </a:rPr>
              <a:t> </a:t>
            </a:r>
            <a:r>
              <a:rPr sz="2450" dirty="0">
                <a:solidFill>
                  <a:srgbClr val="FFFFFF"/>
                </a:solidFill>
                <a:latin typeface="Verdana"/>
                <a:cs typeface="Verdana"/>
              </a:rPr>
              <a:t>Techniques</a:t>
            </a:r>
            <a:r>
              <a:rPr sz="2450" spc="-80" dirty="0">
                <a:solidFill>
                  <a:srgbClr val="FFFFFF"/>
                </a:solidFill>
                <a:latin typeface="Verdana"/>
                <a:cs typeface="Verdana"/>
              </a:rPr>
              <a:t> </a:t>
            </a:r>
            <a:r>
              <a:rPr sz="2450" spc="-20" dirty="0">
                <a:solidFill>
                  <a:srgbClr val="FFFFFF"/>
                </a:solidFill>
                <a:latin typeface="Verdana"/>
                <a:cs typeface="Verdana"/>
              </a:rPr>
              <a:t>like</a:t>
            </a:r>
            <a:endParaRPr sz="2450">
              <a:latin typeface="Verdana"/>
              <a:cs typeface="Verdana"/>
            </a:endParaRPr>
          </a:p>
          <a:p>
            <a:pPr marL="2530475">
              <a:lnSpc>
                <a:spcPct val="100000"/>
              </a:lnSpc>
              <a:spcBef>
                <a:spcPts val="60"/>
              </a:spcBef>
            </a:pPr>
            <a:r>
              <a:rPr sz="2450" spc="50" dirty="0">
                <a:solidFill>
                  <a:srgbClr val="FFFFFF"/>
                </a:solidFill>
                <a:latin typeface="Verdana"/>
                <a:cs typeface="Verdana"/>
              </a:rPr>
              <a:t>and</a:t>
            </a:r>
            <a:endParaRPr sz="2450">
              <a:latin typeface="Verdana"/>
              <a:cs typeface="Verdana"/>
            </a:endParaRPr>
          </a:p>
          <a:p>
            <a:pPr marL="12700" marR="5080" indent="1899285">
              <a:lnSpc>
                <a:spcPct val="102000"/>
              </a:lnSpc>
            </a:pPr>
            <a:r>
              <a:rPr sz="2450" spc="-35" dirty="0">
                <a:solidFill>
                  <a:srgbClr val="FFFFFF"/>
                </a:solidFill>
                <a:latin typeface="Verdana"/>
                <a:cs typeface="Verdana"/>
              </a:rPr>
              <a:t>are</a:t>
            </a:r>
            <a:r>
              <a:rPr sz="2450" spc="-135" dirty="0">
                <a:solidFill>
                  <a:srgbClr val="FFFFFF"/>
                </a:solidFill>
                <a:latin typeface="Verdana"/>
                <a:cs typeface="Verdana"/>
              </a:rPr>
              <a:t> </a:t>
            </a:r>
            <a:r>
              <a:rPr sz="2450" dirty="0">
                <a:solidFill>
                  <a:srgbClr val="FFFFFF"/>
                </a:solidFill>
                <a:latin typeface="Verdana"/>
                <a:cs typeface="Verdana"/>
              </a:rPr>
              <a:t>used</a:t>
            </a:r>
            <a:r>
              <a:rPr sz="2450" spc="-135" dirty="0">
                <a:solidFill>
                  <a:srgbClr val="FFFFFF"/>
                </a:solidFill>
                <a:latin typeface="Verdana"/>
                <a:cs typeface="Verdana"/>
              </a:rPr>
              <a:t> </a:t>
            </a:r>
            <a:r>
              <a:rPr sz="2450" dirty="0">
                <a:solidFill>
                  <a:srgbClr val="FFFFFF"/>
                </a:solidFill>
                <a:latin typeface="Verdana"/>
                <a:cs typeface="Verdana"/>
              </a:rPr>
              <a:t>to</a:t>
            </a:r>
            <a:r>
              <a:rPr sz="2450" spc="-130" dirty="0">
                <a:solidFill>
                  <a:srgbClr val="FFFFFF"/>
                </a:solidFill>
                <a:latin typeface="Verdana"/>
                <a:cs typeface="Verdana"/>
              </a:rPr>
              <a:t> </a:t>
            </a:r>
            <a:r>
              <a:rPr sz="2450" spc="50" dirty="0">
                <a:solidFill>
                  <a:srgbClr val="FFFFFF"/>
                </a:solidFill>
                <a:latin typeface="Verdana"/>
                <a:cs typeface="Verdana"/>
              </a:rPr>
              <a:t>enhance the</a:t>
            </a:r>
            <a:r>
              <a:rPr sz="2450" spc="-145" dirty="0">
                <a:solidFill>
                  <a:srgbClr val="FFFFFF"/>
                </a:solidFill>
                <a:latin typeface="Verdana"/>
                <a:cs typeface="Verdana"/>
              </a:rPr>
              <a:t> </a:t>
            </a:r>
            <a:r>
              <a:rPr sz="2450" dirty="0">
                <a:solidFill>
                  <a:srgbClr val="FFFFFF"/>
                </a:solidFill>
                <a:latin typeface="Verdana"/>
                <a:cs typeface="Verdana"/>
              </a:rPr>
              <a:t>model's</a:t>
            </a:r>
            <a:r>
              <a:rPr sz="2450" spc="-140" dirty="0">
                <a:solidFill>
                  <a:srgbClr val="FFFFFF"/>
                </a:solidFill>
                <a:latin typeface="Verdana"/>
                <a:cs typeface="Verdana"/>
              </a:rPr>
              <a:t> </a:t>
            </a:r>
            <a:r>
              <a:rPr sz="2450" spc="-10" dirty="0">
                <a:solidFill>
                  <a:srgbClr val="FFFFFF"/>
                </a:solidFill>
                <a:latin typeface="Verdana"/>
                <a:cs typeface="Verdana"/>
              </a:rPr>
              <a:t>ability</a:t>
            </a:r>
            <a:r>
              <a:rPr sz="2450" spc="-140" dirty="0">
                <a:solidFill>
                  <a:srgbClr val="FFFFFF"/>
                </a:solidFill>
                <a:latin typeface="Verdana"/>
                <a:cs typeface="Verdana"/>
              </a:rPr>
              <a:t> </a:t>
            </a:r>
            <a:r>
              <a:rPr sz="2450" dirty="0">
                <a:solidFill>
                  <a:srgbClr val="FFFFFF"/>
                </a:solidFill>
                <a:latin typeface="Verdana"/>
                <a:cs typeface="Verdana"/>
              </a:rPr>
              <a:t>to</a:t>
            </a:r>
            <a:r>
              <a:rPr sz="2450" spc="-140" dirty="0">
                <a:solidFill>
                  <a:srgbClr val="FFFFFF"/>
                </a:solidFill>
                <a:latin typeface="Verdana"/>
                <a:cs typeface="Verdana"/>
              </a:rPr>
              <a:t> </a:t>
            </a:r>
            <a:r>
              <a:rPr sz="2450" spc="-10" dirty="0">
                <a:solidFill>
                  <a:srgbClr val="FFFFFF"/>
                </a:solidFill>
                <a:latin typeface="Verdana"/>
                <a:cs typeface="Verdana"/>
              </a:rPr>
              <a:t>differentiate </a:t>
            </a:r>
            <a:r>
              <a:rPr sz="2450" spc="65" dirty="0">
                <a:solidFill>
                  <a:srgbClr val="FFFFFF"/>
                </a:solidFill>
                <a:latin typeface="Verdana"/>
                <a:cs typeface="Verdana"/>
              </a:rPr>
              <a:t>between</a:t>
            </a:r>
            <a:r>
              <a:rPr sz="2450" spc="-185" dirty="0">
                <a:solidFill>
                  <a:srgbClr val="FFFFFF"/>
                </a:solidFill>
                <a:latin typeface="Verdana"/>
                <a:cs typeface="Verdana"/>
              </a:rPr>
              <a:t> </a:t>
            </a:r>
            <a:r>
              <a:rPr sz="2450" dirty="0">
                <a:solidFill>
                  <a:srgbClr val="FFFFFF"/>
                </a:solidFill>
                <a:latin typeface="Verdana"/>
                <a:cs typeface="Verdana"/>
              </a:rPr>
              <a:t>healthy</a:t>
            </a:r>
            <a:r>
              <a:rPr sz="2450" spc="-185" dirty="0">
                <a:solidFill>
                  <a:srgbClr val="FFFFFF"/>
                </a:solidFill>
                <a:latin typeface="Verdana"/>
                <a:cs typeface="Verdana"/>
              </a:rPr>
              <a:t> </a:t>
            </a:r>
            <a:r>
              <a:rPr sz="2450" spc="75" dirty="0">
                <a:solidFill>
                  <a:srgbClr val="FFFFFF"/>
                </a:solidFill>
                <a:latin typeface="Verdana"/>
                <a:cs typeface="Verdana"/>
              </a:rPr>
              <a:t>and</a:t>
            </a:r>
            <a:r>
              <a:rPr sz="2450" spc="-180" dirty="0">
                <a:solidFill>
                  <a:srgbClr val="FFFFFF"/>
                </a:solidFill>
                <a:latin typeface="Verdana"/>
                <a:cs typeface="Verdana"/>
              </a:rPr>
              <a:t> </a:t>
            </a:r>
            <a:r>
              <a:rPr sz="2450" spc="-10" dirty="0">
                <a:solidFill>
                  <a:srgbClr val="FFFFFF"/>
                </a:solidFill>
                <a:latin typeface="Verdana"/>
                <a:cs typeface="Verdana"/>
              </a:rPr>
              <a:t>tumor-</a:t>
            </a:r>
            <a:endParaRPr sz="2450">
              <a:latin typeface="Verdana"/>
              <a:cs typeface="Verdana"/>
            </a:endParaRPr>
          </a:p>
          <a:p>
            <a:pPr marL="12700">
              <a:lnSpc>
                <a:spcPct val="100000"/>
              </a:lnSpc>
              <a:spcBef>
                <a:spcPts val="135"/>
              </a:spcBef>
            </a:pPr>
            <a:r>
              <a:rPr sz="2450" dirty="0">
                <a:solidFill>
                  <a:srgbClr val="FFFFFF"/>
                </a:solidFill>
                <a:latin typeface="Verdana"/>
                <a:cs typeface="Verdana"/>
              </a:rPr>
              <a:t>affected</a:t>
            </a:r>
            <a:r>
              <a:rPr sz="2450" spc="5" dirty="0">
                <a:solidFill>
                  <a:srgbClr val="FFFFFF"/>
                </a:solidFill>
                <a:latin typeface="Verdana"/>
                <a:cs typeface="Verdana"/>
              </a:rPr>
              <a:t> </a:t>
            </a:r>
            <a:r>
              <a:rPr sz="2450" spc="-10" dirty="0">
                <a:solidFill>
                  <a:srgbClr val="FFFFFF"/>
                </a:solidFill>
                <a:latin typeface="Verdana"/>
                <a:cs typeface="Verdana"/>
              </a:rPr>
              <a:t>tissues.</a:t>
            </a:r>
            <a:endParaRPr sz="2450">
              <a:latin typeface="Verdana"/>
              <a:cs typeface="Verdana"/>
            </a:endParaRPr>
          </a:p>
        </p:txBody>
      </p:sp>
      <p:pic>
        <p:nvPicPr>
          <p:cNvPr id="8" name="object 8"/>
          <p:cNvPicPr/>
          <p:nvPr/>
        </p:nvPicPr>
        <p:blipFill>
          <a:blip r:embed="rId6" cstate="print"/>
          <a:stretch>
            <a:fillRect/>
          </a:stretch>
        </p:blipFill>
        <p:spPr>
          <a:xfrm>
            <a:off x="0" y="0"/>
            <a:ext cx="9143999" cy="102869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9758" y="1419873"/>
            <a:ext cx="6238875" cy="642620"/>
          </a:xfrm>
          <a:prstGeom prst="rect">
            <a:avLst/>
          </a:prstGeom>
        </p:spPr>
        <p:txBody>
          <a:bodyPr vert="horz" wrap="square" lIns="0" tIns="12700" rIns="0" bIns="0" rtlCol="0">
            <a:spAutoFit/>
          </a:bodyPr>
          <a:lstStyle/>
          <a:p>
            <a:pPr marL="12700">
              <a:lnSpc>
                <a:spcPct val="100000"/>
              </a:lnSpc>
              <a:spcBef>
                <a:spcPts val="100"/>
              </a:spcBef>
            </a:pPr>
            <a:r>
              <a:rPr sz="4050" dirty="0">
                <a:solidFill>
                  <a:srgbClr val="000000"/>
                </a:solidFill>
              </a:rPr>
              <a:t>Popular</a:t>
            </a:r>
            <a:r>
              <a:rPr sz="4050" spc="-145" dirty="0">
                <a:solidFill>
                  <a:srgbClr val="000000"/>
                </a:solidFill>
              </a:rPr>
              <a:t> </a:t>
            </a:r>
            <a:r>
              <a:rPr sz="4050" dirty="0">
                <a:solidFill>
                  <a:srgbClr val="000000"/>
                </a:solidFill>
              </a:rPr>
              <a:t>Algorithms</a:t>
            </a:r>
            <a:r>
              <a:rPr sz="4050" spc="120" dirty="0">
                <a:solidFill>
                  <a:srgbClr val="000000"/>
                </a:solidFill>
              </a:rPr>
              <a:t> </a:t>
            </a:r>
            <a:r>
              <a:rPr sz="4050" dirty="0">
                <a:solidFill>
                  <a:srgbClr val="000000"/>
                </a:solidFill>
              </a:rPr>
              <a:t>in</a:t>
            </a:r>
            <a:r>
              <a:rPr sz="4050" spc="114" dirty="0">
                <a:solidFill>
                  <a:srgbClr val="000000"/>
                </a:solidFill>
              </a:rPr>
              <a:t> </a:t>
            </a:r>
            <a:r>
              <a:rPr sz="4050" spc="-25" dirty="0">
                <a:solidFill>
                  <a:srgbClr val="000000"/>
                </a:solidFill>
              </a:rPr>
              <a:t>Use</a:t>
            </a:r>
            <a:endParaRPr sz="4050"/>
          </a:p>
        </p:txBody>
      </p:sp>
      <p:pic>
        <p:nvPicPr>
          <p:cNvPr id="3" name="object 3"/>
          <p:cNvPicPr/>
          <p:nvPr/>
        </p:nvPicPr>
        <p:blipFill>
          <a:blip r:embed="rId2" cstate="print"/>
          <a:stretch>
            <a:fillRect/>
          </a:stretch>
        </p:blipFill>
        <p:spPr>
          <a:xfrm>
            <a:off x="3118497" y="2950057"/>
            <a:ext cx="4550613" cy="308800"/>
          </a:xfrm>
          <a:prstGeom prst="rect">
            <a:avLst/>
          </a:prstGeom>
        </p:spPr>
      </p:pic>
      <p:pic>
        <p:nvPicPr>
          <p:cNvPr id="4" name="object 4"/>
          <p:cNvPicPr/>
          <p:nvPr/>
        </p:nvPicPr>
        <p:blipFill>
          <a:blip r:embed="rId3" cstate="print"/>
          <a:stretch>
            <a:fillRect/>
          </a:stretch>
        </p:blipFill>
        <p:spPr>
          <a:xfrm>
            <a:off x="5506669" y="3826357"/>
            <a:ext cx="2141004" cy="248170"/>
          </a:xfrm>
          <a:prstGeom prst="rect">
            <a:avLst/>
          </a:prstGeom>
        </p:spPr>
      </p:pic>
      <p:pic>
        <p:nvPicPr>
          <p:cNvPr id="5" name="object 5"/>
          <p:cNvPicPr/>
          <p:nvPr/>
        </p:nvPicPr>
        <p:blipFill>
          <a:blip r:embed="rId4" cstate="print"/>
          <a:stretch>
            <a:fillRect/>
          </a:stretch>
        </p:blipFill>
        <p:spPr>
          <a:xfrm>
            <a:off x="2467152" y="4274032"/>
            <a:ext cx="3743795" cy="307263"/>
          </a:xfrm>
          <a:prstGeom prst="rect">
            <a:avLst/>
          </a:prstGeom>
        </p:spPr>
      </p:pic>
      <p:sp>
        <p:nvSpPr>
          <p:cNvPr id="6" name="object 6"/>
          <p:cNvSpPr txBox="1"/>
          <p:nvPr/>
        </p:nvSpPr>
        <p:spPr>
          <a:xfrm>
            <a:off x="1600503" y="2808326"/>
            <a:ext cx="6078220" cy="3540125"/>
          </a:xfrm>
          <a:prstGeom prst="rect">
            <a:avLst/>
          </a:prstGeom>
        </p:spPr>
        <p:txBody>
          <a:bodyPr vert="horz" wrap="square" lIns="0" tIns="76835" rIns="0" bIns="0" rtlCol="0">
            <a:spAutoFit/>
          </a:bodyPr>
          <a:lstStyle/>
          <a:p>
            <a:pPr marL="287020">
              <a:lnSpc>
                <a:spcPct val="100000"/>
              </a:lnSpc>
              <a:spcBef>
                <a:spcPts val="605"/>
              </a:spcBef>
            </a:pPr>
            <a:r>
              <a:rPr sz="2450" spc="-10" dirty="0">
                <a:latin typeface="Verdana"/>
                <a:cs typeface="Verdana"/>
              </a:rPr>
              <a:t>Several</a:t>
            </a:r>
            <a:endParaRPr sz="2450">
              <a:latin typeface="Verdana"/>
              <a:cs typeface="Verdana"/>
            </a:endParaRPr>
          </a:p>
          <a:p>
            <a:pPr marL="650240" marR="5080" indent="776605">
              <a:lnSpc>
                <a:spcPct val="117300"/>
              </a:lnSpc>
            </a:pPr>
            <a:r>
              <a:rPr sz="2450" spc="-35" dirty="0">
                <a:latin typeface="Verdana"/>
                <a:cs typeface="Verdana"/>
              </a:rPr>
              <a:t>are</a:t>
            </a:r>
            <a:r>
              <a:rPr sz="2450" spc="-185" dirty="0">
                <a:latin typeface="Verdana"/>
                <a:cs typeface="Verdana"/>
              </a:rPr>
              <a:t> </a:t>
            </a:r>
            <a:r>
              <a:rPr sz="2450" spc="50" dirty="0">
                <a:latin typeface="Verdana"/>
                <a:cs typeface="Verdana"/>
              </a:rPr>
              <a:t>employed</a:t>
            </a:r>
            <a:r>
              <a:rPr sz="2450" spc="-185" dirty="0">
                <a:latin typeface="Verdana"/>
                <a:cs typeface="Verdana"/>
              </a:rPr>
              <a:t> </a:t>
            </a:r>
            <a:r>
              <a:rPr sz="2450" spc="-25" dirty="0">
                <a:latin typeface="Verdana"/>
                <a:cs typeface="Verdana"/>
              </a:rPr>
              <a:t>for</a:t>
            </a:r>
            <a:r>
              <a:rPr sz="2450" spc="-180" dirty="0">
                <a:latin typeface="Verdana"/>
                <a:cs typeface="Verdana"/>
              </a:rPr>
              <a:t> </a:t>
            </a:r>
            <a:r>
              <a:rPr sz="2450" dirty="0">
                <a:latin typeface="Verdana"/>
                <a:cs typeface="Verdana"/>
              </a:rPr>
              <a:t>brain</a:t>
            </a:r>
            <a:r>
              <a:rPr sz="2450" spc="-185" dirty="0">
                <a:latin typeface="Verdana"/>
                <a:cs typeface="Verdana"/>
              </a:rPr>
              <a:t> </a:t>
            </a:r>
            <a:r>
              <a:rPr sz="2450" spc="60" dirty="0">
                <a:latin typeface="Verdana"/>
                <a:cs typeface="Verdana"/>
              </a:rPr>
              <a:t>tumor </a:t>
            </a:r>
            <a:r>
              <a:rPr sz="2450" dirty="0">
                <a:latin typeface="Verdana"/>
                <a:cs typeface="Verdana"/>
              </a:rPr>
              <a:t>detection,</a:t>
            </a:r>
            <a:r>
              <a:rPr sz="2450" spc="-90" dirty="0">
                <a:latin typeface="Verdana"/>
                <a:cs typeface="Verdana"/>
              </a:rPr>
              <a:t> </a:t>
            </a:r>
            <a:r>
              <a:rPr sz="2450" spc="65" dirty="0">
                <a:latin typeface="Verdana"/>
                <a:cs typeface="Verdana"/>
              </a:rPr>
              <a:t>including</a:t>
            </a:r>
            <a:endParaRPr sz="2450">
              <a:latin typeface="Verdana"/>
              <a:cs typeface="Verdana"/>
            </a:endParaRPr>
          </a:p>
          <a:p>
            <a:pPr marL="12700" marR="5080" indent="4617085" algn="r">
              <a:lnSpc>
                <a:spcPct val="117300"/>
              </a:lnSpc>
              <a:spcBef>
                <a:spcPts val="75"/>
              </a:spcBef>
            </a:pPr>
            <a:r>
              <a:rPr sz="2450" spc="-365" dirty="0">
                <a:latin typeface="Verdana"/>
                <a:cs typeface="Verdana"/>
              </a:rPr>
              <a:t>,</a:t>
            </a:r>
            <a:r>
              <a:rPr sz="2450" spc="-215" dirty="0">
                <a:latin typeface="Verdana"/>
                <a:cs typeface="Verdana"/>
              </a:rPr>
              <a:t> </a:t>
            </a:r>
            <a:r>
              <a:rPr sz="2450" spc="35" dirty="0">
                <a:latin typeface="Verdana"/>
                <a:cs typeface="Verdana"/>
              </a:rPr>
              <a:t>Support </a:t>
            </a:r>
            <a:r>
              <a:rPr sz="2450" dirty="0">
                <a:latin typeface="Verdana"/>
                <a:cs typeface="Verdana"/>
              </a:rPr>
              <a:t>Vector</a:t>
            </a:r>
            <a:r>
              <a:rPr sz="2450" spc="-195" dirty="0">
                <a:latin typeface="Verdana"/>
                <a:cs typeface="Verdana"/>
              </a:rPr>
              <a:t> </a:t>
            </a:r>
            <a:r>
              <a:rPr sz="2450" spc="70" dirty="0">
                <a:latin typeface="Verdana"/>
                <a:cs typeface="Verdana"/>
              </a:rPr>
              <a:t>Machines</a:t>
            </a:r>
            <a:r>
              <a:rPr sz="2450" spc="-195" dirty="0">
                <a:latin typeface="Verdana"/>
                <a:cs typeface="Verdana"/>
              </a:rPr>
              <a:t> </a:t>
            </a:r>
            <a:r>
              <a:rPr sz="2450" spc="-140" dirty="0">
                <a:latin typeface="Verdana"/>
                <a:cs typeface="Verdana"/>
              </a:rPr>
              <a:t>(SVM),</a:t>
            </a:r>
            <a:r>
              <a:rPr sz="2450" spc="-195" dirty="0">
                <a:latin typeface="Verdana"/>
                <a:cs typeface="Verdana"/>
              </a:rPr>
              <a:t> </a:t>
            </a:r>
            <a:r>
              <a:rPr sz="2450" spc="75" dirty="0">
                <a:latin typeface="Verdana"/>
                <a:cs typeface="Verdana"/>
              </a:rPr>
              <a:t>and</a:t>
            </a:r>
            <a:r>
              <a:rPr sz="2450" spc="-195" dirty="0">
                <a:latin typeface="Verdana"/>
                <a:cs typeface="Verdana"/>
              </a:rPr>
              <a:t> </a:t>
            </a:r>
            <a:r>
              <a:rPr sz="2450" spc="85" dirty="0">
                <a:latin typeface="Verdana"/>
                <a:cs typeface="Verdana"/>
              </a:rPr>
              <a:t>Random </a:t>
            </a:r>
            <a:r>
              <a:rPr sz="2450" spc="-60" dirty="0">
                <a:latin typeface="Verdana"/>
                <a:cs typeface="Verdana"/>
              </a:rPr>
              <a:t>Forests.</a:t>
            </a:r>
            <a:r>
              <a:rPr sz="2450" spc="-185" dirty="0">
                <a:latin typeface="Verdana"/>
                <a:cs typeface="Verdana"/>
              </a:rPr>
              <a:t> </a:t>
            </a:r>
            <a:r>
              <a:rPr sz="2450" spc="60" dirty="0">
                <a:latin typeface="Verdana"/>
                <a:cs typeface="Verdana"/>
              </a:rPr>
              <a:t>Each</a:t>
            </a:r>
            <a:r>
              <a:rPr sz="2450" spc="-185" dirty="0">
                <a:latin typeface="Verdana"/>
                <a:cs typeface="Verdana"/>
              </a:rPr>
              <a:t> </a:t>
            </a:r>
            <a:r>
              <a:rPr sz="2450" spc="50" dirty="0">
                <a:latin typeface="Verdana"/>
                <a:cs typeface="Verdana"/>
              </a:rPr>
              <a:t>algorithm</a:t>
            </a:r>
            <a:r>
              <a:rPr sz="2450" spc="-185" dirty="0">
                <a:latin typeface="Verdana"/>
                <a:cs typeface="Verdana"/>
              </a:rPr>
              <a:t> </a:t>
            </a:r>
            <a:r>
              <a:rPr sz="2450" dirty="0">
                <a:latin typeface="Verdana"/>
                <a:cs typeface="Verdana"/>
              </a:rPr>
              <a:t>has</a:t>
            </a:r>
            <a:r>
              <a:rPr sz="2450" spc="-185" dirty="0">
                <a:latin typeface="Verdana"/>
                <a:cs typeface="Verdana"/>
              </a:rPr>
              <a:t> </a:t>
            </a:r>
            <a:r>
              <a:rPr sz="2450" spc="70" dirty="0">
                <a:latin typeface="Verdana"/>
                <a:cs typeface="Verdana"/>
              </a:rPr>
              <a:t>unique </a:t>
            </a:r>
            <a:r>
              <a:rPr sz="2450" dirty="0">
                <a:latin typeface="Verdana"/>
                <a:cs typeface="Verdana"/>
              </a:rPr>
              <a:t>strengths</a:t>
            </a:r>
            <a:r>
              <a:rPr sz="2450" spc="-114" dirty="0">
                <a:latin typeface="Verdana"/>
                <a:cs typeface="Verdana"/>
              </a:rPr>
              <a:t> </a:t>
            </a:r>
            <a:r>
              <a:rPr sz="2450" dirty="0">
                <a:latin typeface="Verdana"/>
                <a:cs typeface="Verdana"/>
              </a:rPr>
              <a:t>that</a:t>
            </a:r>
            <a:r>
              <a:rPr sz="2450" spc="-110" dirty="0">
                <a:latin typeface="Verdana"/>
                <a:cs typeface="Verdana"/>
              </a:rPr>
              <a:t> </a:t>
            </a:r>
            <a:r>
              <a:rPr sz="2450" spc="70" dirty="0">
                <a:latin typeface="Verdana"/>
                <a:cs typeface="Verdana"/>
              </a:rPr>
              <a:t>can</a:t>
            </a:r>
            <a:r>
              <a:rPr sz="2450" spc="-110" dirty="0">
                <a:latin typeface="Verdana"/>
                <a:cs typeface="Verdana"/>
              </a:rPr>
              <a:t> </a:t>
            </a:r>
            <a:r>
              <a:rPr sz="2450" spc="85" dirty="0">
                <a:latin typeface="Verdana"/>
                <a:cs typeface="Verdana"/>
              </a:rPr>
              <a:t>be</a:t>
            </a:r>
            <a:r>
              <a:rPr sz="2450" spc="-110" dirty="0">
                <a:latin typeface="Verdana"/>
                <a:cs typeface="Verdana"/>
              </a:rPr>
              <a:t> </a:t>
            </a:r>
            <a:r>
              <a:rPr sz="2450" spc="-10" dirty="0">
                <a:latin typeface="Verdana"/>
                <a:cs typeface="Verdana"/>
              </a:rPr>
              <a:t>leveraged</a:t>
            </a:r>
            <a:r>
              <a:rPr sz="2450" spc="-110" dirty="0">
                <a:latin typeface="Verdana"/>
                <a:cs typeface="Verdana"/>
              </a:rPr>
              <a:t> </a:t>
            </a:r>
            <a:r>
              <a:rPr sz="2450" spc="-10" dirty="0">
                <a:latin typeface="Verdana"/>
                <a:cs typeface="Verdana"/>
              </a:rPr>
              <a:t>based </a:t>
            </a:r>
            <a:r>
              <a:rPr sz="2450" spc="90" dirty="0">
                <a:latin typeface="Verdana"/>
                <a:cs typeface="Verdana"/>
              </a:rPr>
              <a:t>on</a:t>
            </a:r>
            <a:r>
              <a:rPr sz="2450" spc="-155" dirty="0">
                <a:latin typeface="Verdana"/>
                <a:cs typeface="Verdana"/>
              </a:rPr>
              <a:t> </a:t>
            </a:r>
            <a:r>
              <a:rPr sz="2450" spc="50" dirty="0">
                <a:latin typeface="Verdana"/>
                <a:cs typeface="Verdana"/>
              </a:rPr>
              <a:t>the</a:t>
            </a:r>
            <a:r>
              <a:rPr sz="2450" spc="-150" dirty="0">
                <a:latin typeface="Verdana"/>
                <a:cs typeface="Verdana"/>
              </a:rPr>
              <a:t> </a:t>
            </a:r>
            <a:r>
              <a:rPr sz="2450" dirty="0">
                <a:latin typeface="Verdana"/>
                <a:cs typeface="Verdana"/>
              </a:rPr>
              <a:t>data</a:t>
            </a:r>
            <a:r>
              <a:rPr sz="2450" spc="-150" dirty="0">
                <a:latin typeface="Verdana"/>
                <a:cs typeface="Verdana"/>
              </a:rPr>
              <a:t> </a:t>
            </a:r>
            <a:r>
              <a:rPr sz="2450" spc="75" dirty="0">
                <a:latin typeface="Verdana"/>
                <a:cs typeface="Verdana"/>
              </a:rPr>
              <a:t>and</a:t>
            </a:r>
            <a:r>
              <a:rPr sz="2450" spc="-150" dirty="0">
                <a:latin typeface="Verdana"/>
                <a:cs typeface="Verdana"/>
              </a:rPr>
              <a:t> </a:t>
            </a:r>
            <a:r>
              <a:rPr sz="2450" dirty="0">
                <a:latin typeface="Verdana"/>
                <a:cs typeface="Verdana"/>
              </a:rPr>
              <a:t>desired</a:t>
            </a:r>
            <a:r>
              <a:rPr sz="2450" spc="-150" dirty="0">
                <a:latin typeface="Verdana"/>
                <a:cs typeface="Verdana"/>
              </a:rPr>
              <a:t> </a:t>
            </a:r>
            <a:r>
              <a:rPr sz="2450" spc="-10" dirty="0">
                <a:latin typeface="Verdana"/>
                <a:cs typeface="Verdana"/>
              </a:rPr>
              <a:t>outcomes.</a:t>
            </a:r>
            <a:endParaRPr sz="2450">
              <a:latin typeface="Verdana"/>
              <a:cs typeface="Verdana"/>
            </a:endParaRPr>
          </a:p>
        </p:txBody>
      </p:sp>
      <p:pic>
        <p:nvPicPr>
          <p:cNvPr id="7" name="object 7"/>
          <p:cNvPicPr/>
          <p:nvPr/>
        </p:nvPicPr>
        <p:blipFill>
          <a:blip r:embed="rId5" cstate="print"/>
          <a:stretch>
            <a:fillRect/>
          </a:stretch>
        </p:blipFill>
        <p:spPr>
          <a:xfrm>
            <a:off x="9144000" y="1"/>
            <a:ext cx="9143847" cy="102868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875" rIns="0" bIns="0" rtlCol="0">
            <a:spAutoFit/>
          </a:bodyPr>
          <a:lstStyle/>
          <a:p>
            <a:pPr marL="12700">
              <a:lnSpc>
                <a:spcPct val="100000"/>
              </a:lnSpc>
              <a:spcBef>
                <a:spcPts val="125"/>
              </a:spcBef>
            </a:pPr>
            <a:r>
              <a:rPr dirty="0"/>
              <a:t>Training</a:t>
            </a:r>
            <a:r>
              <a:rPr spc="80" dirty="0"/>
              <a:t> </a:t>
            </a:r>
            <a:r>
              <a:rPr dirty="0"/>
              <a:t>the</a:t>
            </a:r>
            <a:r>
              <a:rPr spc="140" dirty="0"/>
              <a:t> </a:t>
            </a:r>
            <a:r>
              <a:rPr spc="-10" dirty="0"/>
              <a:t>Model</a:t>
            </a:r>
          </a:p>
        </p:txBody>
      </p:sp>
      <p:pic>
        <p:nvPicPr>
          <p:cNvPr id="3" name="object 3"/>
          <p:cNvPicPr/>
          <p:nvPr/>
        </p:nvPicPr>
        <p:blipFill>
          <a:blip r:embed="rId2" cstate="print"/>
          <a:stretch>
            <a:fillRect/>
          </a:stretch>
        </p:blipFill>
        <p:spPr>
          <a:xfrm>
            <a:off x="14292198" y="3596995"/>
            <a:ext cx="2399157" cy="247789"/>
          </a:xfrm>
          <a:prstGeom prst="rect">
            <a:avLst/>
          </a:prstGeom>
        </p:spPr>
      </p:pic>
      <p:sp>
        <p:nvSpPr>
          <p:cNvPr id="4" name="object 4"/>
          <p:cNvSpPr txBox="1"/>
          <p:nvPr/>
        </p:nvSpPr>
        <p:spPr>
          <a:xfrm>
            <a:off x="11062195" y="3135224"/>
            <a:ext cx="5576570" cy="2688590"/>
          </a:xfrm>
          <a:prstGeom prst="rect">
            <a:avLst/>
          </a:prstGeom>
        </p:spPr>
        <p:txBody>
          <a:bodyPr vert="horz" wrap="square" lIns="0" tIns="8255" rIns="0" bIns="0" rtlCol="0">
            <a:spAutoFit/>
          </a:bodyPr>
          <a:lstStyle/>
          <a:p>
            <a:pPr marL="12700" marR="43815">
              <a:lnSpc>
                <a:spcPct val="102000"/>
              </a:lnSpc>
              <a:spcBef>
                <a:spcPts val="65"/>
              </a:spcBef>
            </a:pPr>
            <a:r>
              <a:rPr sz="2450" dirty="0">
                <a:solidFill>
                  <a:srgbClr val="FFFFFF"/>
                </a:solidFill>
                <a:latin typeface="Verdana"/>
                <a:cs typeface="Verdana"/>
              </a:rPr>
              <a:t>Training</a:t>
            </a:r>
            <a:r>
              <a:rPr sz="2450" spc="-135" dirty="0">
                <a:solidFill>
                  <a:srgbClr val="FFFFFF"/>
                </a:solidFill>
                <a:latin typeface="Verdana"/>
                <a:cs typeface="Verdana"/>
              </a:rPr>
              <a:t> </a:t>
            </a:r>
            <a:r>
              <a:rPr sz="2450" spc="-20" dirty="0">
                <a:solidFill>
                  <a:srgbClr val="FFFFFF"/>
                </a:solidFill>
                <a:latin typeface="Verdana"/>
                <a:cs typeface="Verdana"/>
              </a:rPr>
              <a:t>a</a:t>
            </a:r>
            <a:r>
              <a:rPr sz="2450" spc="-130" dirty="0">
                <a:solidFill>
                  <a:srgbClr val="FFFFFF"/>
                </a:solidFill>
                <a:latin typeface="Verdana"/>
                <a:cs typeface="Verdana"/>
              </a:rPr>
              <a:t> </a:t>
            </a:r>
            <a:r>
              <a:rPr sz="2450" spc="75" dirty="0">
                <a:solidFill>
                  <a:srgbClr val="FFFFFF"/>
                </a:solidFill>
                <a:latin typeface="Verdana"/>
                <a:cs typeface="Verdana"/>
              </a:rPr>
              <a:t>machine</a:t>
            </a:r>
            <a:r>
              <a:rPr sz="2450" spc="-130" dirty="0">
                <a:solidFill>
                  <a:srgbClr val="FFFFFF"/>
                </a:solidFill>
                <a:latin typeface="Verdana"/>
                <a:cs typeface="Verdana"/>
              </a:rPr>
              <a:t> </a:t>
            </a:r>
            <a:r>
              <a:rPr sz="2450" dirty="0">
                <a:solidFill>
                  <a:srgbClr val="FFFFFF"/>
                </a:solidFill>
                <a:latin typeface="Verdana"/>
                <a:cs typeface="Verdana"/>
              </a:rPr>
              <a:t>learning</a:t>
            </a:r>
            <a:r>
              <a:rPr sz="2450" spc="-130" dirty="0">
                <a:solidFill>
                  <a:srgbClr val="FFFFFF"/>
                </a:solidFill>
                <a:latin typeface="Verdana"/>
                <a:cs typeface="Verdana"/>
              </a:rPr>
              <a:t> </a:t>
            </a:r>
            <a:r>
              <a:rPr sz="2450" spc="80" dirty="0">
                <a:solidFill>
                  <a:srgbClr val="FFFFFF"/>
                </a:solidFill>
                <a:latin typeface="Verdana"/>
                <a:cs typeface="Verdana"/>
              </a:rPr>
              <a:t>model </a:t>
            </a:r>
            <a:r>
              <a:rPr sz="2450" spc="-35" dirty="0">
                <a:solidFill>
                  <a:srgbClr val="FFFFFF"/>
                </a:solidFill>
                <a:latin typeface="Verdana"/>
                <a:cs typeface="Verdana"/>
              </a:rPr>
              <a:t>involves</a:t>
            </a:r>
            <a:r>
              <a:rPr sz="2450" spc="-185" dirty="0">
                <a:solidFill>
                  <a:srgbClr val="FFFFFF"/>
                </a:solidFill>
                <a:latin typeface="Verdana"/>
                <a:cs typeface="Verdana"/>
              </a:rPr>
              <a:t> </a:t>
            </a:r>
            <a:r>
              <a:rPr sz="2450" spc="60" dirty="0">
                <a:solidFill>
                  <a:srgbClr val="FFFFFF"/>
                </a:solidFill>
                <a:latin typeface="Verdana"/>
                <a:cs typeface="Verdana"/>
              </a:rPr>
              <a:t>feeding</a:t>
            </a:r>
            <a:r>
              <a:rPr sz="2450" spc="-185" dirty="0">
                <a:solidFill>
                  <a:srgbClr val="FFFFFF"/>
                </a:solidFill>
                <a:latin typeface="Verdana"/>
                <a:cs typeface="Verdana"/>
              </a:rPr>
              <a:t> </a:t>
            </a:r>
            <a:r>
              <a:rPr sz="2450" dirty="0">
                <a:solidFill>
                  <a:srgbClr val="FFFFFF"/>
                </a:solidFill>
                <a:latin typeface="Verdana"/>
                <a:cs typeface="Verdana"/>
              </a:rPr>
              <a:t>it</a:t>
            </a:r>
            <a:r>
              <a:rPr sz="2450" spc="-180" dirty="0">
                <a:solidFill>
                  <a:srgbClr val="FFFFFF"/>
                </a:solidFill>
                <a:latin typeface="Verdana"/>
                <a:cs typeface="Verdana"/>
              </a:rPr>
              <a:t> </a:t>
            </a:r>
            <a:r>
              <a:rPr sz="2450" spc="-50" dirty="0">
                <a:solidFill>
                  <a:srgbClr val="FFFFFF"/>
                </a:solidFill>
                <a:latin typeface="Verdana"/>
                <a:cs typeface="Verdana"/>
              </a:rPr>
              <a:t>a</a:t>
            </a:r>
            <a:endParaRPr sz="2450">
              <a:latin typeface="Verdana"/>
              <a:cs typeface="Verdana"/>
            </a:endParaRPr>
          </a:p>
          <a:p>
            <a:pPr marL="12700" marR="5080">
              <a:lnSpc>
                <a:spcPct val="102000"/>
              </a:lnSpc>
            </a:pPr>
            <a:r>
              <a:rPr sz="2450" dirty="0">
                <a:solidFill>
                  <a:srgbClr val="FFFFFF"/>
                </a:solidFill>
                <a:latin typeface="Verdana"/>
                <a:cs typeface="Verdana"/>
              </a:rPr>
              <a:t>to</a:t>
            </a:r>
            <a:r>
              <a:rPr sz="2450" spc="-170" dirty="0">
                <a:solidFill>
                  <a:srgbClr val="FFFFFF"/>
                </a:solidFill>
                <a:latin typeface="Verdana"/>
                <a:cs typeface="Verdana"/>
              </a:rPr>
              <a:t> </a:t>
            </a:r>
            <a:r>
              <a:rPr sz="2450" spc="-10" dirty="0">
                <a:solidFill>
                  <a:srgbClr val="FFFFFF"/>
                </a:solidFill>
                <a:latin typeface="Verdana"/>
                <a:cs typeface="Verdana"/>
              </a:rPr>
              <a:t>learn</a:t>
            </a:r>
            <a:r>
              <a:rPr sz="2450" spc="-170" dirty="0">
                <a:solidFill>
                  <a:srgbClr val="FFFFFF"/>
                </a:solidFill>
                <a:latin typeface="Verdana"/>
                <a:cs typeface="Verdana"/>
              </a:rPr>
              <a:t> </a:t>
            </a:r>
            <a:r>
              <a:rPr sz="2450" spc="-55" dirty="0">
                <a:solidFill>
                  <a:srgbClr val="FFFFFF"/>
                </a:solidFill>
                <a:latin typeface="Verdana"/>
                <a:cs typeface="Verdana"/>
              </a:rPr>
              <a:t>from.</a:t>
            </a:r>
            <a:r>
              <a:rPr sz="2450" spc="-165" dirty="0">
                <a:solidFill>
                  <a:srgbClr val="FFFFFF"/>
                </a:solidFill>
                <a:latin typeface="Verdana"/>
                <a:cs typeface="Verdana"/>
              </a:rPr>
              <a:t> </a:t>
            </a:r>
            <a:r>
              <a:rPr sz="2450" spc="-20" dirty="0">
                <a:solidFill>
                  <a:srgbClr val="FFFFFF"/>
                </a:solidFill>
                <a:latin typeface="Verdana"/>
                <a:cs typeface="Verdana"/>
              </a:rPr>
              <a:t>This</a:t>
            </a:r>
            <a:r>
              <a:rPr sz="2450" spc="-170" dirty="0">
                <a:solidFill>
                  <a:srgbClr val="FFFFFF"/>
                </a:solidFill>
                <a:latin typeface="Verdana"/>
                <a:cs typeface="Verdana"/>
              </a:rPr>
              <a:t> </a:t>
            </a:r>
            <a:r>
              <a:rPr sz="2450" dirty="0">
                <a:solidFill>
                  <a:srgbClr val="FFFFFF"/>
                </a:solidFill>
                <a:latin typeface="Verdana"/>
                <a:cs typeface="Verdana"/>
              </a:rPr>
              <a:t>process</a:t>
            </a:r>
            <a:r>
              <a:rPr sz="2450" spc="-170" dirty="0">
                <a:solidFill>
                  <a:srgbClr val="FFFFFF"/>
                </a:solidFill>
                <a:latin typeface="Verdana"/>
                <a:cs typeface="Verdana"/>
              </a:rPr>
              <a:t> </a:t>
            </a:r>
            <a:r>
              <a:rPr sz="2450" spc="-10" dirty="0">
                <a:solidFill>
                  <a:srgbClr val="FFFFFF"/>
                </a:solidFill>
                <a:latin typeface="Verdana"/>
                <a:cs typeface="Verdana"/>
              </a:rPr>
              <a:t>requires </a:t>
            </a:r>
            <a:r>
              <a:rPr sz="2450" dirty="0">
                <a:solidFill>
                  <a:srgbClr val="FFFFFF"/>
                </a:solidFill>
                <a:latin typeface="Verdana"/>
                <a:cs typeface="Verdana"/>
              </a:rPr>
              <a:t>careful</a:t>
            </a:r>
            <a:r>
              <a:rPr sz="2450" spc="-175" dirty="0">
                <a:solidFill>
                  <a:srgbClr val="FFFFFF"/>
                </a:solidFill>
                <a:latin typeface="Verdana"/>
                <a:cs typeface="Verdana"/>
              </a:rPr>
              <a:t> </a:t>
            </a:r>
            <a:r>
              <a:rPr sz="2450" spc="90" dirty="0">
                <a:solidFill>
                  <a:srgbClr val="FFFFFF"/>
                </a:solidFill>
                <a:latin typeface="Verdana"/>
                <a:cs typeface="Verdana"/>
              </a:rPr>
              <a:t>tuning</a:t>
            </a:r>
            <a:r>
              <a:rPr sz="2450" spc="-175" dirty="0">
                <a:solidFill>
                  <a:srgbClr val="FFFFFF"/>
                </a:solidFill>
                <a:latin typeface="Verdana"/>
                <a:cs typeface="Verdana"/>
              </a:rPr>
              <a:t> </a:t>
            </a:r>
            <a:r>
              <a:rPr sz="2450" dirty="0">
                <a:solidFill>
                  <a:srgbClr val="FFFFFF"/>
                </a:solidFill>
                <a:latin typeface="Verdana"/>
                <a:cs typeface="Verdana"/>
              </a:rPr>
              <a:t>of</a:t>
            </a:r>
            <a:r>
              <a:rPr sz="2450" spc="-175" dirty="0">
                <a:solidFill>
                  <a:srgbClr val="FFFFFF"/>
                </a:solidFill>
                <a:latin typeface="Verdana"/>
                <a:cs typeface="Verdana"/>
              </a:rPr>
              <a:t> </a:t>
            </a:r>
            <a:r>
              <a:rPr sz="2450" dirty="0">
                <a:solidFill>
                  <a:srgbClr val="FFFFFF"/>
                </a:solidFill>
                <a:latin typeface="Verdana"/>
                <a:cs typeface="Verdana"/>
              </a:rPr>
              <a:t>parameters</a:t>
            </a:r>
            <a:r>
              <a:rPr sz="2450" spc="-175" dirty="0">
                <a:solidFill>
                  <a:srgbClr val="FFFFFF"/>
                </a:solidFill>
                <a:latin typeface="Verdana"/>
                <a:cs typeface="Verdana"/>
              </a:rPr>
              <a:t> </a:t>
            </a:r>
            <a:r>
              <a:rPr sz="2450" spc="50" dirty="0">
                <a:solidFill>
                  <a:srgbClr val="FFFFFF"/>
                </a:solidFill>
                <a:latin typeface="Verdana"/>
                <a:cs typeface="Verdana"/>
              </a:rPr>
              <a:t>and </a:t>
            </a:r>
            <a:r>
              <a:rPr sz="2450" dirty="0">
                <a:solidFill>
                  <a:srgbClr val="FFFFFF"/>
                </a:solidFill>
                <a:latin typeface="Verdana"/>
                <a:cs typeface="Verdana"/>
              </a:rPr>
              <a:t>validation</a:t>
            </a:r>
            <a:r>
              <a:rPr sz="2450" spc="-120" dirty="0">
                <a:solidFill>
                  <a:srgbClr val="FFFFFF"/>
                </a:solidFill>
                <a:latin typeface="Verdana"/>
                <a:cs typeface="Verdana"/>
              </a:rPr>
              <a:t> </a:t>
            </a:r>
            <a:r>
              <a:rPr sz="2450" dirty="0">
                <a:solidFill>
                  <a:srgbClr val="FFFFFF"/>
                </a:solidFill>
                <a:latin typeface="Verdana"/>
                <a:cs typeface="Verdana"/>
              </a:rPr>
              <a:t>to</a:t>
            </a:r>
            <a:r>
              <a:rPr sz="2450" spc="-114" dirty="0">
                <a:solidFill>
                  <a:srgbClr val="FFFFFF"/>
                </a:solidFill>
                <a:latin typeface="Verdana"/>
                <a:cs typeface="Verdana"/>
              </a:rPr>
              <a:t> </a:t>
            </a:r>
            <a:r>
              <a:rPr sz="2450" dirty="0">
                <a:solidFill>
                  <a:srgbClr val="FFFFFF"/>
                </a:solidFill>
                <a:latin typeface="Verdana"/>
                <a:cs typeface="Verdana"/>
              </a:rPr>
              <a:t>ensure</a:t>
            </a:r>
            <a:r>
              <a:rPr sz="2450" spc="-114" dirty="0">
                <a:solidFill>
                  <a:srgbClr val="FFFFFF"/>
                </a:solidFill>
                <a:latin typeface="Verdana"/>
                <a:cs typeface="Verdana"/>
              </a:rPr>
              <a:t> </a:t>
            </a:r>
            <a:r>
              <a:rPr sz="2450" dirty="0">
                <a:solidFill>
                  <a:srgbClr val="FFFFFF"/>
                </a:solidFill>
                <a:latin typeface="Verdana"/>
                <a:cs typeface="Verdana"/>
              </a:rPr>
              <a:t>that</a:t>
            </a:r>
            <a:r>
              <a:rPr sz="2450" spc="-114" dirty="0">
                <a:solidFill>
                  <a:srgbClr val="FFFFFF"/>
                </a:solidFill>
                <a:latin typeface="Verdana"/>
                <a:cs typeface="Verdana"/>
              </a:rPr>
              <a:t> </a:t>
            </a:r>
            <a:r>
              <a:rPr sz="2450" spc="50" dirty="0">
                <a:solidFill>
                  <a:srgbClr val="FFFFFF"/>
                </a:solidFill>
                <a:latin typeface="Verdana"/>
                <a:cs typeface="Verdana"/>
              </a:rPr>
              <a:t>the</a:t>
            </a:r>
            <a:r>
              <a:rPr sz="2450" spc="-114" dirty="0">
                <a:solidFill>
                  <a:srgbClr val="FFFFFF"/>
                </a:solidFill>
                <a:latin typeface="Verdana"/>
                <a:cs typeface="Verdana"/>
              </a:rPr>
              <a:t> </a:t>
            </a:r>
            <a:r>
              <a:rPr sz="2450" spc="80" dirty="0">
                <a:solidFill>
                  <a:srgbClr val="FFFFFF"/>
                </a:solidFill>
                <a:latin typeface="Verdana"/>
                <a:cs typeface="Verdana"/>
              </a:rPr>
              <a:t>model </a:t>
            </a:r>
            <a:r>
              <a:rPr sz="2450" spc="70" dirty="0">
                <a:solidFill>
                  <a:srgbClr val="FFFFFF"/>
                </a:solidFill>
                <a:latin typeface="Verdana"/>
                <a:cs typeface="Verdana"/>
              </a:rPr>
              <a:t>can</a:t>
            </a:r>
            <a:r>
              <a:rPr sz="2450" spc="-125" dirty="0">
                <a:solidFill>
                  <a:srgbClr val="FFFFFF"/>
                </a:solidFill>
                <a:latin typeface="Verdana"/>
                <a:cs typeface="Verdana"/>
              </a:rPr>
              <a:t> </a:t>
            </a:r>
            <a:r>
              <a:rPr sz="2450" spc="-10" dirty="0">
                <a:solidFill>
                  <a:srgbClr val="FFFFFF"/>
                </a:solidFill>
                <a:latin typeface="Verdana"/>
                <a:cs typeface="Verdana"/>
              </a:rPr>
              <a:t>accurately</a:t>
            </a:r>
            <a:r>
              <a:rPr sz="2450" spc="-120" dirty="0">
                <a:solidFill>
                  <a:srgbClr val="FFFFFF"/>
                </a:solidFill>
                <a:latin typeface="Verdana"/>
                <a:cs typeface="Verdana"/>
              </a:rPr>
              <a:t> </a:t>
            </a:r>
            <a:r>
              <a:rPr sz="2450" dirty="0">
                <a:solidFill>
                  <a:srgbClr val="FFFFFF"/>
                </a:solidFill>
                <a:latin typeface="Verdana"/>
                <a:cs typeface="Verdana"/>
              </a:rPr>
              <a:t>identify</a:t>
            </a:r>
            <a:r>
              <a:rPr sz="2450" spc="-120" dirty="0">
                <a:solidFill>
                  <a:srgbClr val="FFFFFF"/>
                </a:solidFill>
                <a:latin typeface="Verdana"/>
                <a:cs typeface="Verdana"/>
              </a:rPr>
              <a:t> </a:t>
            </a:r>
            <a:r>
              <a:rPr sz="2450" spc="-10" dirty="0">
                <a:solidFill>
                  <a:srgbClr val="FFFFFF"/>
                </a:solidFill>
                <a:latin typeface="Verdana"/>
                <a:cs typeface="Verdana"/>
              </a:rPr>
              <a:t>brain </a:t>
            </a:r>
            <a:r>
              <a:rPr sz="2450" dirty="0">
                <a:solidFill>
                  <a:srgbClr val="FFFFFF"/>
                </a:solidFill>
                <a:latin typeface="Verdana"/>
                <a:cs typeface="Verdana"/>
              </a:rPr>
              <a:t>tumors</a:t>
            </a:r>
            <a:r>
              <a:rPr sz="2450" spc="-110" dirty="0">
                <a:solidFill>
                  <a:srgbClr val="FFFFFF"/>
                </a:solidFill>
                <a:latin typeface="Verdana"/>
                <a:cs typeface="Verdana"/>
              </a:rPr>
              <a:t> </a:t>
            </a:r>
            <a:r>
              <a:rPr sz="2450" spc="55" dirty="0">
                <a:solidFill>
                  <a:srgbClr val="FFFFFF"/>
                </a:solidFill>
                <a:latin typeface="Verdana"/>
                <a:cs typeface="Verdana"/>
              </a:rPr>
              <a:t>in</a:t>
            </a:r>
            <a:r>
              <a:rPr sz="2450" spc="-110" dirty="0">
                <a:solidFill>
                  <a:srgbClr val="FFFFFF"/>
                </a:solidFill>
                <a:latin typeface="Verdana"/>
                <a:cs typeface="Verdana"/>
              </a:rPr>
              <a:t> </a:t>
            </a:r>
            <a:r>
              <a:rPr sz="2450" spc="55" dirty="0">
                <a:solidFill>
                  <a:srgbClr val="FFFFFF"/>
                </a:solidFill>
                <a:latin typeface="Verdana"/>
                <a:cs typeface="Verdana"/>
              </a:rPr>
              <a:t>unseen</a:t>
            </a:r>
            <a:r>
              <a:rPr sz="2450" spc="-110" dirty="0">
                <a:solidFill>
                  <a:srgbClr val="FFFFFF"/>
                </a:solidFill>
                <a:latin typeface="Verdana"/>
                <a:cs typeface="Verdana"/>
              </a:rPr>
              <a:t> </a:t>
            </a:r>
            <a:r>
              <a:rPr sz="2450" spc="-10" dirty="0">
                <a:solidFill>
                  <a:srgbClr val="FFFFFF"/>
                </a:solidFill>
                <a:latin typeface="Verdana"/>
                <a:cs typeface="Verdana"/>
              </a:rPr>
              <a:t>data.</a:t>
            </a:r>
            <a:endParaRPr sz="2450">
              <a:latin typeface="Verdana"/>
              <a:cs typeface="Verdana"/>
            </a:endParaRPr>
          </a:p>
        </p:txBody>
      </p:sp>
      <p:pic>
        <p:nvPicPr>
          <p:cNvPr id="5" name="object 5"/>
          <p:cNvPicPr/>
          <p:nvPr/>
        </p:nvPicPr>
        <p:blipFill>
          <a:blip r:embed="rId3" cstate="print"/>
          <a:stretch>
            <a:fillRect/>
          </a:stretch>
        </p:blipFill>
        <p:spPr>
          <a:xfrm>
            <a:off x="0" y="0"/>
            <a:ext cx="9143999" cy="102869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62487" y="2036451"/>
            <a:ext cx="3415029" cy="1037590"/>
          </a:xfrm>
          <a:prstGeom prst="rect">
            <a:avLst/>
          </a:prstGeom>
        </p:spPr>
        <p:txBody>
          <a:bodyPr vert="horz" wrap="square" lIns="0" tIns="13970" rIns="0" bIns="0" rtlCol="0">
            <a:spAutoFit/>
          </a:bodyPr>
          <a:lstStyle/>
          <a:p>
            <a:pPr marL="12700" marR="5080">
              <a:lnSpc>
                <a:spcPct val="100400"/>
              </a:lnSpc>
              <a:spcBef>
                <a:spcPts val="110"/>
              </a:spcBef>
            </a:pPr>
            <a:r>
              <a:rPr sz="3300" dirty="0"/>
              <a:t>Evaluating</a:t>
            </a:r>
            <a:r>
              <a:rPr sz="3300" spc="125" dirty="0"/>
              <a:t> </a:t>
            </a:r>
            <a:r>
              <a:rPr sz="3300" spc="-10" dirty="0"/>
              <a:t>Model Performance</a:t>
            </a:r>
            <a:endParaRPr sz="3300"/>
          </a:p>
        </p:txBody>
      </p:sp>
      <p:pic>
        <p:nvPicPr>
          <p:cNvPr id="3" name="object 3"/>
          <p:cNvPicPr/>
          <p:nvPr/>
        </p:nvPicPr>
        <p:blipFill>
          <a:blip r:embed="rId2" cstate="print"/>
          <a:stretch>
            <a:fillRect/>
          </a:stretch>
        </p:blipFill>
        <p:spPr>
          <a:xfrm>
            <a:off x="14578457" y="3663606"/>
            <a:ext cx="1388364" cy="242189"/>
          </a:xfrm>
          <a:prstGeom prst="rect">
            <a:avLst/>
          </a:prstGeom>
        </p:spPr>
      </p:pic>
      <p:pic>
        <p:nvPicPr>
          <p:cNvPr id="4" name="object 4"/>
          <p:cNvPicPr/>
          <p:nvPr/>
        </p:nvPicPr>
        <p:blipFill>
          <a:blip r:embed="rId3" cstate="print"/>
          <a:stretch>
            <a:fillRect/>
          </a:stretch>
        </p:blipFill>
        <p:spPr>
          <a:xfrm>
            <a:off x="11081194" y="3977995"/>
            <a:ext cx="1565567" cy="308800"/>
          </a:xfrm>
          <a:prstGeom prst="rect">
            <a:avLst/>
          </a:prstGeom>
        </p:spPr>
      </p:pic>
      <p:pic>
        <p:nvPicPr>
          <p:cNvPr id="5" name="object 5"/>
          <p:cNvPicPr/>
          <p:nvPr/>
        </p:nvPicPr>
        <p:blipFill>
          <a:blip r:embed="rId4" cstate="print"/>
          <a:stretch>
            <a:fillRect/>
          </a:stretch>
        </p:blipFill>
        <p:spPr>
          <a:xfrm>
            <a:off x="13479398" y="3976382"/>
            <a:ext cx="1570609" cy="310413"/>
          </a:xfrm>
          <a:prstGeom prst="rect">
            <a:avLst/>
          </a:prstGeom>
        </p:spPr>
      </p:pic>
      <p:sp>
        <p:nvSpPr>
          <p:cNvPr id="6" name="object 6"/>
          <p:cNvSpPr txBox="1"/>
          <p:nvPr/>
        </p:nvSpPr>
        <p:spPr>
          <a:xfrm>
            <a:off x="11062207" y="3135224"/>
            <a:ext cx="5087620" cy="402590"/>
          </a:xfrm>
          <a:prstGeom prst="rect">
            <a:avLst/>
          </a:prstGeom>
        </p:spPr>
        <p:txBody>
          <a:bodyPr vert="horz" wrap="square" lIns="0" tIns="15875" rIns="0" bIns="0" rtlCol="0">
            <a:spAutoFit/>
          </a:bodyPr>
          <a:lstStyle/>
          <a:p>
            <a:pPr marL="12700">
              <a:lnSpc>
                <a:spcPct val="100000"/>
              </a:lnSpc>
              <a:spcBef>
                <a:spcPts val="125"/>
              </a:spcBef>
            </a:pPr>
            <a:r>
              <a:rPr sz="2450" spc="100" dirty="0">
                <a:solidFill>
                  <a:srgbClr val="FFFFFF"/>
                </a:solidFill>
                <a:latin typeface="Verdana"/>
                <a:cs typeface="Verdana"/>
              </a:rPr>
              <a:t>Model</a:t>
            </a:r>
            <a:r>
              <a:rPr sz="2450" spc="-60" dirty="0">
                <a:solidFill>
                  <a:srgbClr val="FFFFFF"/>
                </a:solidFill>
                <a:latin typeface="Verdana"/>
                <a:cs typeface="Verdana"/>
              </a:rPr>
              <a:t> </a:t>
            </a:r>
            <a:r>
              <a:rPr sz="2450" dirty="0">
                <a:solidFill>
                  <a:srgbClr val="FFFFFF"/>
                </a:solidFill>
                <a:latin typeface="Verdana"/>
                <a:cs typeface="Verdana"/>
              </a:rPr>
              <a:t>performance</a:t>
            </a:r>
            <a:r>
              <a:rPr sz="2450" spc="-55" dirty="0">
                <a:solidFill>
                  <a:srgbClr val="FFFFFF"/>
                </a:solidFill>
                <a:latin typeface="Verdana"/>
                <a:cs typeface="Verdana"/>
              </a:rPr>
              <a:t> </a:t>
            </a:r>
            <a:r>
              <a:rPr sz="2450" spc="-45" dirty="0">
                <a:solidFill>
                  <a:srgbClr val="FFFFFF"/>
                </a:solidFill>
                <a:latin typeface="Verdana"/>
                <a:cs typeface="Verdana"/>
              </a:rPr>
              <a:t>is</a:t>
            </a:r>
            <a:r>
              <a:rPr sz="2450" spc="-55" dirty="0">
                <a:solidFill>
                  <a:srgbClr val="FFFFFF"/>
                </a:solidFill>
                <a:latin typeface="Verdana"/>
                <a:cs typeface="Verdana"/>
              </a:rPr>
              <a:t> </a:t>
            </a:r>
            <a:r>
              <a:rPr sz="2450" spc="-10" dirty="0">
                <a:solidFill>
                  <a:srgbClr val="FFFFFF"/>
                </a:solidFill>
                <a:latin typeface="Verdana"/>
                <a:cs typeface="Verdana"/>
              </a:rPr>
              <a:t>evaluated</a:t>
            </a:r>
            <a:endParaRPr sz="2450">
              <a:latin typeface="Verdana"/>
              <a:cs typeface="Verdana"/>
            </a:endParaRPr>
          </a:p>
        </p:txBody>
      </p:sp>
      <p:sp>
        <p:nvSpPr>
          <p:cNvPr id="7" name="object 7"/>
          <p:cNvSpPr txBox="1"/>
          <p:nvPr/>
        </p:nvSpPr>
        <p:spPr>
          <a:xfrm>
            <a:off x="11062207" y="3516223"/>
            <a:ext cx="3429635" cy="783590"/>
          </a:xfrm>
          <a:prstGeom prst="rect">
            <a:avLst/>
          </a:prstGeom>
        </p:spPr>
        <p:txBody>
          <a:bodyPr vert="horz" wrap="square" lIns="0" tIns="15875" rIns="0" bIns="0" rtlCol="0">
            <a:spAutoFit/>
          </a:bodyPr>
          <a:lstStyle/>
          <a:p>
            <a:pPr algn="ctr">
              <a:lnSpc>
                <a:spcPct val="100000"/>
              </a:lnSpc>
              <a:spcBef>
                <a:spcPts val="125"/>
              </a:spcBef>
            </a:pPr>
            <a:r>
              <a:rPr sz="2450" spc="65" dirty="0">
                <a:solidFill>
                  <a:srgbClr val="FFFFFF"/>
                </a:solidFill>
                <a:latin typeface="Verdana"/>
                <a:cs typeface="Verdana"/>
              </a:rPr>
              <a:t>using</a:t>
            </a:r>
            <a:r>
              <a:rPr sz="2450" spc="-130" dirty="0">
                <a:solidFill>
                  <a:srgbClr val="FFFFFF"/>
                </a:solidFill>
                <a:latin typeface="Verdana"/>
                <a:cs typeface="Verdana"/>
              </a:rPr>
              <a:t> </a:t>
            </a:r>
            <a:r>
              <a:rPr sz="2450" dirty="0">
                <a:solidFill>
                  <a:srgbClr val="FFFFFF"/>
                </a:solidFill>
                <a:latin typeface="Verdana"/>
                <a:cs typeface="Verdana"/>
              </a:rPr>
              <a:t>metrics</a:t>
            </a:r>
            <a:r>
              <a:rPr sz="2450" spc="-125" dirty="0">
                <a:solidFill>
                  <a:srgbClr val="FFFFFF"/>
                </a:solidFill>
                <a:latin typeface="Verdana"/>
                <a:cs typeface="Verdana"/>
              </a:rPr>
              <a:t> </a:t>
            </a:r>
            <a:r>
              <a:rPr sz="2450" spc="60" dirty="0">
                <a:solidFill>
                  <a:srgbClr val="FFFFFF"/>
                </a:solidFill>
                <a:latin typeface="Verdana"/>
                <a:cs typeface="Verdana"/>
              </a:rPr>
              <a:t>such</a:t>
            </a:r>
            <a:r>
              <a:rPr sz="2450" spc="-130" dirty="0">
                <a:solidFill>
                  <a:srgbClr val="FFFFFF"/>
                </a:solidFill>
                <a:latin typeface="Verdana"/>
                <a:cs typeface="Verdana"/>
              </a:rPr>
              <a:t> </a:t>
            </a:r>
            <a:r>
              <a:rPr sz="2450" spc="-25" dirty="0">
                <a:solidFill>
                  <a:srgbClr val="FFFFFF"/>
                </a:solidFill>
                <a:latin typeface="Verdana"/>
                <a:cs typeface="Verdana"/>
              </a:rPr>
              <a:t>as</a:t>
            </a:r>
            <a:endParaRPr sz="2450">
              <a:latin typeface="Verdana"/>
              <a:cs typeface="Verdana"/>
            </a:endParaRPr>
          </a:p>
          <a:p>
            <a:pPr marL="467359" algn="ctr">
              <a:lnSpc>
                <a:spcPct val="100000"/>
              </a:lnSpc>
              <a:spcBef>
                <a:spcPts val="60"/>
              </a:spcBef>
            </a:pPr>
            <a:r>
              <a:rPr sz="2450" spc="-365" dirty="0">
                <a:solidFill>
                  <a:srgbClr val="FFFFFF"/>
                </a:solidFill>
                <a:latin typeface="Verdana"/>
                <a:cs typeface="Verdana"/>
              </a:rPr>
              <a:t>,</a:t>
            </a:r>
            <a:r>
              <a:rPr sz="2450" spc="-215" dirty="0">
                <a:solidFill>
                  <a:srgbClr val="FFFFFF"/>
                </a:solidFill>
                <a:latin typeface="Verdana"/>
                <a:cs typeface="Verdana"/>
              </a:rPr>
              <a:t> </a:t>
            </a:r>
            <a:r>
              <a:rPr sz="2450" spc="50" dirty="0">
                <a:solidFill>
                  <a:srgbClr val="FFFFFF"/>
                </a:solidFill>
                <a:latin typeface="Verdana"/>
                <a:cs typeface="Verdana"/>
              </a:rPr>
              <a:t>and</a:t>
            </a:r>
            <a:endParaRPr sz="2450">
              <a:latin typeface="Verdana"/>
              <a:cs typeface="Verdana"/>
            </a:endParaRPr>
          </a:p>
        </p:txBody>
      </p:sp>
      <p:sp>
        <p:nvSpPr>
          <p:cNvPr id="8" name="object 8"/>
          <p:cNvSpPr txBox="1"/>
          <p:nvPr/>
        </p:nvSpPr>
        <p:spPr>
          <a:xfrm>
            <a:off x="15021179" y="3516223"/>
            <a:ext cx="1100455" cy="783590"/>
          </a:xfrm>
          <a:prstGeom prst="rect">
            <a:avLst/>
          </a:prstGeom>
        </p:spPr>
        <p:txBody>
          <a:bodyPr vert="horz" wrap="square" lIns="0" tIns="15875" rIns="0" bIns="0" rtlCol="0">
            <a:spAutoFit/>
          </a:bodyPr>
          <a:lstStyle/>
          <a:p>
            <a:pPr marR="96520" algn="r">
              <a:lnSpc>
                <a:spcPct val="100000"/>
              </a:lnSpc>
              <a:spcBef>
                <a:spcPts val="125"/>
              </a:spcBef>
            </a:pPr>
            <a:r>
              <a:rPr sz="2450" spc="-415" dirty="0">
                <a:solidFill>
                  <a:srgbClr val="FFFFFF"/>
                </a:solidFill>
                <a:latin typeface="Verdana"/>
                <a:cs typeface="Verdana"/>
              </a:rPr>
              <a:t>,</a:t>
            </a:r>
            <a:endParaRPr sz="2450">
              <a:latin typeface="Verdana"/>
              <a:cs typeface="Verdana"/>
            </a:endParaRPr>
          </a:p>
          <a:p>
            <a:pPr marR="5080" algn="r">
              <a:lnSpc>
                <a:spcPct val="100000"/>
              </a:lnSpc>
              <a:spcBef>
                <a:spcPts val="60"/>
              </a:spcBef>
            </a:pPr>
            <a:r>
              <a:rPr sz="2450" spc="-365" dirty="0">
                <a:solidFill>
                  <a:srgbClr val="FFFFFF"/>
                </a:solidFill>
                <a:latin typeface="Verdana"/>
                <a:cs typeface="Verdana"/>
              </a:rPr>
              <a:t>.</a:t>
            </a:r>
            <a:r>
              <a:rPr sz="2450" spc="-215" dirty="0">
                <a:solidFill>
                  <a:srgbClr val="FFFFFF"/>
                </a:solidFill>
                <a:latin typeface="Verdana"/>
                <a:cs typeface="Verdana"/>
              </a:rPr>
              <a:t> </a:t>
            </a:r>
            <a:r>
              <a:rPr sz="2450" spc="-10" dirty="0">
                <a:solidFill>
                  <a:srgbClr val="FFFFFF"/>
                </a:solidFill>
                <a:latin typeface="Verdana"/>
                <a:cs typeface="Verdana"/>
              </a:rPr>
              <a:t>These</a:t>
            </a:r>
            <a:endParaRPr sz="2450">
              <a:latin typeface="Verdana"/>
              <a:cs typeface="Verdana"/>
            </a:endParaRPr>
          </a:p>
        </p:txBody>
      </p:sp>
      <p:sp>
        <p:nvSpPr>
          <p:cNvPr id="9" name="object 9"/>
          <p:cNvSpPr txBox="1"/>
          <p:nvPr/>
        </p:nvSpPr>
        <p:spPr>
          <a:xfrm>
            <a:off x="11062207" y="4278223"/>
            <a:ext cx="5340350" cy="1545590"/>
          </a:xfrm>
          <a:prstGeom prst="rect">
            <a:avLst/>
          </a:prstGeom>
        </p:spPr>
        <p:txBody>
          <a:bodyPr vert="horz" wrap="square" lIns="0" tIns="8255" rIns="0" bIns="0" rtlCol="0">
            <a:spAutoFit/>
          </a:bodyPr>
          <a:lstStyle/>
          <a:p>
            <a:pPr marL="12700" marR="5080">
              <a:lnSpc>
                <a:spcPct val="102000"/>
              </a:lnSpc>
              <a:spcBef>
                <a:spcPts val="65"/>
              </a:spcBef>
            </a:pPr>
            <a:r>
              <a:rPr sz="2450" dirty="0">
                <a:solidFill>
                  <a:srgbClr val="FFFFFF"/>
                </a:solidFill>
                <a:latin typeface="Verdana"/>
                <a:cs typeface="Verdana"/>
              </a:rPr>
              <a:t>metrics</a:t>
            </a:r>
            <a:r>
              <a:rPr sz="2450" spc="-150" dirty="0">
                <a:solidFill>
                  <a:srgbClr val="FFFFFF"/>
                </a:solidFill>
                <a:latin typeface="Verdana"/>
                <a:cs typeface="Verdana"/>
              </a:rPr>
              <a:t> </a:t>
            </a:r>
            <a:r>
              <a:rPr sz="2450" spc="65" dirty="0">
                <a:solidFill>
                  <a:srgbClr val="FFFFFF"/>
                </a:solidFill>
                <a:latin typeface="Verdana"/>
                <a:cs typeface="Verdana"/>
              </a:rPr>
              <a:t>help</a:t>
            </a:r>
            <a:r>
              <a:rPr sz="2450" spc="-150" dirty="0">
                <a:solidFill>
                  <a:srgbClr val="FFFFFF"/>
                </a:solidFill>
                <a:latin typeface="Verdana"/>
                <a:cs typeface="Verdana"/>
              </a:rPr>
              <a:t> </a:t>
            </a:r>
            <a:r>
              <a:rPr sz="2450" spc="50" dirty="0">
                <a:solidFill>
                  <a:srgbClr val="FFFFFF"/>
                </a:solidFill>
                <a:latin typeface="Verdana"/>
                <a:cs typeface="Verdana"/>
              </a:rPr>
              <a:t>determine</a:t>
            </a:r>
            <a:r>
              <a:rPr sz="2450" spc="-150" dirty="0">
                <a:solidFill>
                  <a:srgbClr val="FFFFFF"/>
                </a:solidFill>
                <a:latin typeface="Verdana"/>
                <a:cs typeface="Verdana"/>
              </a:rPr>
              <a:t> </a:t>
            </a:r>
            <a:r>
              <a:rPr sz="2450" spc="100" dirty="0">
                <a:solidFill>
                  <a:srgbClr val="FFFFFF"/>
                </a:solidFill>
                <a:latin typeface="Verdana"/>
                <a:cs typeface="Verdana"/>
              </a:rPr>
              <a:t>how</a:t>
            </a:r>
            <a:r>
              <a:rPr sz="2450" spc="-145" dirty="0">
                <a:solidFill>
                  <a:srgbClr val="FFFFFF"/>
                </a:solidFill>
                <a:latin typeface="Verdana"/>
                <a:cs typeface="Verdana"/>
              </a:rPr>
              <a:t> </a:t>
            </a:r>
            <a:r>
              <a:rPr sz="2450" spc="-20" dirty="0">
                <a:solidFill>
                  <a:srgbClr val="FFFFFF"/>
                </a:solidFill>
                <a:latin typeface="Verdana"/>
                <a:cs typeface="Verdana"/>
              </a:rPr>
              <a:t>well </a:t>
            </a:r>
            <a:r>
              <a:rPr sz="2450" spc="50" dirty="0">
                <a:solidFill>
                  <a:srgbClr val="FFFFFF"/>
                </a:solidFill>
                <a:latin typeface="Verdana"/>
                <a:cs typeface="Verdana"/>
              </a:rPr>
              <a:t>the</a:t>
            </a:r>
            <a:r>
              <a:rPr sz="2450" spc="-155" dirty="0">
                <a:solidFill>
                  <a:srgbClr val="FFFFFF"/>
                </a:solidFill>
                <a:latin typeface="Verdana"/>
                <a:cs typeface="Verdana"/>
              </a:rPr>
              <a:t> </a:t>
            </a:r>
            <a:r>
              <a:rPr sz="2450" spc="90" dirty="0">
                <a:solidFill>
                  <a:srgbClr val="FFFFFF"/>
                </a:solidFill>
                <a:latin typeface="Verdana"/>
                <a:cs typeface="Verdana"/>
              </a:rPr>
              <a:t>model</a:t>
            </a:r>
            <a:r>
              <a:rPr sz="2450" spc="-155" dirty="0">
                <a:solidFill>
                  <a:srgbClr val="FFFFFF"/>
                </a:solidFill>
                <a:latin typeface="Verdana"/>
                <a:cs typeface="Verdana"/>
              </a:rPr>
              <a:t> </a:t>
            </a:r>
            <a:r>
              <a:rPr sz="2450" spc="70" dirty="0">
                <a:solidFill>
                  <a:srgbClr val="FFFFFF"/>
                </a:solidFill>
                <a:latin typeface="Verdana"/>
                <a:cs typeface="Verdana"/>
              </a:rPr>
              <a:t>can</a:t>
            </a:r>
            <a:r>
              <a:rPr sz="2450" spc="-150" dirty="0">
                <a:solidFill>
                  <a:srgbClr val="FFFFFF"/>
                </a:solidFill>
                <a:latin typeface="Verdana"/>
                <a:cs typeface="Verdana"/>
              </a:rPr>
              <a:t> </a:t>
            </a:r>
            <a:r>
              <a:rPr sz="2450" spc="55" dirty="0">
                <a:solidFill>
                  <a:srgbClr val="FFFFFF"/>
                </a:solidFill>
                <a:latin typeface="Verdana"/>
                <a:cs typeface="Verdana"/>
              </a:rPr>
              <a:t>detect</a:t>
            </a:r>
            <a:r>
              <a:rPr sz="2450" spc="-155" dirty="0">
                <a:solidFill>
                  <a:srgbClr val="FFFFFF"/>
                </a:solidFill>
                <a:latin typeface="Verdana"/>
                <a:cs typeface="Verdana"/>
              </a:rPr>
              <a:t> </a:t>
            </a:r>
            <a:r>
              <a:rPr sz="2450" dirty="0">
                <a:solidFill>
                  <a:srgbClr val="FFFFFF"/>
                </a:solidFill>
                <a:latin typeface="Verdana"/>
                <a:cs typeface="Verdana"/>
              </a:rPr>
              <a:t>tumors</a:t>
            </a:r>
            <a:r>
              <a:rPr sz="2450" spc="-155" dirty="0">
                <a:solidFill>
                  <a:srgbClr val="FFFFFF"/>
                </a:solidFill>
                <a:latin typeface="Verdana"/>
                <a:cs typeface="Verdana"/>
              </a:rPr>
              <a:t> </a:t>
            </a:r>
            <a:r>
              <a:rPr sz="2450" spc="50" dirty="0">
                <a:solidFill>
                  <a:srgbClr val="FFFFFF"/>
                </a:solidFill>
                <a:latin typeface="Verdana"/>
                <a:cs typeface="Verdana"/>
              </a:rPr>
              <a:t>and </a:t>
            </a:r>
            <a:r>
              <a:rPr sz="2450" spc="60" dirty="0">
                <a:solidFill>
                  <a:srgbClr val="FFFFFF"/>
                </a:solidFill>
                <a:latin typeface="Verdana"/>
                <a:cs typeface="Verdana"/>
              </a:rPr>
              <a:t>minimize</a:t>
            </a:r>
            <a:r>
              <a:rPr sz="2450" spc="-190" dirty="0">
                <a:solidFill>
                  <a:srgbClr val="FFFFFF"/>
                </a:solidFill>
                <a:latin typeface="Verdana"/>
                <a:cs typeface="Verdana"/>
              </a:rPr>
              <a:t> </a:t>
            </a:r>
            <a:r>
              <a:rPr sz="2450" spc="-35" dirty="0">
                <a:solidFill>
                  <a:srgbClr val="FFFFFF"/>
                </a:solidFill>
                <a:latin typeface="Verdana"/>
                <a:cs typeface="Verdana"/>
              </a:rPr>
              <a:t>false</a:t>
            </a:r>
            <a:r>
              <a:rPr sz="2450" spc="-185" dirty="0">
                <a:solidFill>
                  <a:srgbClr val="FFFFFF"/>
                </a:solidFill>
                <a:latin typeface="Verdana"/>
                <a:cs typeface="Verdana"/>
              </a:rPr>
              <a:t> </a:t>
            </a:r>
            <a:r>
              <a:rPr sz="2450" spc="-50" dirty="0">
                <a:solidFill>
                  <a:srgbClr val="FFFFFF"/>
                </a:solidFill>
                <a:latin typeface="Verdana"/>
                <a:cs typeface="Verdana"/>
              </a:rPr>
              <a:t>positives,</a:t>
            </a:r>
            <a:r>
              <a:rPr sz="2450" spc="-185" dirty="0">
                <a:solidFill>
                  <a:srgbClr val="FFFFFF"/>
                </a:solidFill>
                <a:latin typeface="Verdana"/>
                <a:cs typeface="Verdana"/>
              </a:rPr>
              <a:t> </a:t>
            </a:r>
            <a:r>
              <a:rPr sz="2450" spc="90" dirty="0">
                <a:solidFill>
                  <a:srgbClr val="FFFFFF"/>
                </a:solidFill>
                <a:latin typeface="Verdana"/>
                <a:cs typeface="Verdana"/>
              </a:rPr>
              <a:t>which</a:t>
            </a:r>
            <a:r>
              <a:rPr sz="2450" spc="-185" dirty="0">
                <a:solidFill>
                  <a:srgbClr val="FFFFFF"/>
                </a:solidFill>
                <a:latin typeface="Verdana"/>
                <a:cs typeface="Verdana"/>
              </a:rPr>
              <a:t> </a:t>
            </a:r>
            <a:r>
              <a:rPr sz="2450" spc="-25" dirty="0">
                <a:solidFill>
                  <a:srgbClr val="FFFFFF"/>
                </a:solidFill>
                <a:latin typeface="Verdana"/>
                <a:cs typeface="Verdana"/>
              </a:rPr>
              <a:t>is </a:t>
            </a:r>
            <a:r>
              <a:rPr sz="2450" dirty="0">
                <a:solidFill>
                  <a:srgbClr val="FFFFFF"/>
                </a:solidFill>
                <a:latin typeface="Verdana"/>
                <a:cs typeface="Verdana"/>
              </a:rPr>
              <a:t>critical</a:t>
            </a:r>
            <a:r>
              <a:rPr sz="2450" spc="-90" dirty="0">
                <a:solidFill>
                  <a:srgbClr val="FFFFFF"/>
                </a:solidFill>
                <a:latin typeface="Verdana"/>
                <a:cs typeface="Verdana"/>
              </a:rPr>
              <a:t> </a:t>
            </a:r>
            <a:r>
              <a:rPr sz="2450" spc="55" dirty="0">
                <a:solidFill>
                  <a:srgbClr val="FFFFFF"/>
                </a:solidFill>
                <a:latin typeface="Verdana"/>
                <a:cs typeface="Verdana"/>
              </a:rPr>
              <a:t>in</a:t>
            </a:r>
            <a:r>
              <a:rPr sz="2450" spc="-90" dirty="0">
                <a:solidFill>
                  <a:srgbClr val="FFFFFF"/>
                </a:solidFill>
                <a:latin typeface="Verdana"/>
                <a:cs typeface="Verdana"/>
              </a:rPr>
              <a:t> </a:t>
            </a:r>
            <a:r>
              <a:rPr sz="2450" dirty="0">
                <a:solidFill>
                  <a:srgbClr val="FFFFFF"/>
                </a:solidFill>
                <a:latin typeface="Verdana"/>
                <a:cs typeface="Verdana"/>
              </a:rPr>
              <a:t>clinical</a:t>
            </a:r>
            <a:r>
              <a:rPr sz="2450" spc="-90" dirty="0">
                <a:solidFill>
                  <a:srgbClr val="FFFFFF"/>
                </a:solidFill>
                <a:latin typeface="Verdana"/>
                <a:cs typeface="Verdana"/>
              </a:rPr>
              <a:t> </a:t>
            </a:r>
            <a:r>
              <a:rPr sz="2450" spc="-10" dirty="0">
                <a:solidFill>
                  <a:srgbClr val="FFFFFF"/>
                </a:solidFill>
                <a:latin typeface="Verdana"/>
                <a:cs typeface="Verdana"/>
              </a:rPr>
              <a:t>settings.</a:t>
            </a:r>
            <a:endParaRPr sz="2450">
              <a:latin typeface="Verdana"/>
              <a:cs typeface="Verdana"/>
            </a:endParaRPr>
          </a:p>
        </p:txBody>
      </p:sp>
      <p:pic>
        <p:nvPicPr>
          <p:cNvPr id="10" name="object 10"/>
          <p:cNvPicPr/>
          <p:nvPr/>
        </p:nvPicPr>
        <p:blipFill>
          <a:blip r:embed="rId5" cstate="print"/>
          <a:stretch>
            <a:fillRect/>
          </a:stretch>
        </p:blipFill>
        <p:spPr>
          <a:xfrm>
            <a:off x="0" y="0"/>
            <a:ext cx="9143999" cy="1028699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TotalTime>
  <Words>506</Words>
  <Application>Microsoft Office PowerPoint</Application>
  <PresentationFormat>Custom</PresentationFormat>
  <Paragraphs>56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Cambria</vt:lpstr>
      <vt:lpstr>Verdana</vt:lpstr>
      <vt:lpstr>Office Theme</vt:lpstr>
      <vt:lpstr>PowerPoint Presentation</vt:lpstr>
      <vt:lpstr>Introduction to Brain Tumors</vt:lpstr>
      <vt:lpstr>Understanding Machine Learning</vt:lpstr>
      <vt:lpstr>The Importance of Early Detection</vt:lpstr>
      <vt:lpstr>Data Collection Techniques</vt:lpstr>
      <vt:lpstr>Feature Extraction Methods</vt:lpstr>
      <vt:lpstr>Popular Algorithms in Use</vt:lpstr>
      <vt:lpstr>Training the Model</vt:lpstr>
      <vt:lpstr>Evaluating Model Performance</vt:lpstr>
      <vt:lpstr>Real-World Applications</vt:lpstr>
      <vt:lpstr>Challenges and Limitations</vt:lpstr>
      <vt:lpstr>Future Directions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Pratibha Ingale</cp:lastModifiedBy>
  <cp:revision>5</cp:revision>
  <dcterms:created xsi:type="dcterms:W3CDTF">2024-10-15T10:46:59Z</dcterms:created>
  <dcterms:modified xsi:type="dcterms:W3CDTF">2024-10-16T03:23:23Z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2024-10-15T00:00:00Z</vt:filetime>
  </property>
  <property fmtid="{D5CDD505-2E9C-101B-9397-08002B2CF9AE}" pid="3" name="Creator">
    <vt:lpwstr>Chromium</vt:lpwstr>
  </property>
  <property fmtid="{D5CDD505-2E9C-101B-9397-08002B2CF9AE}" pid="4" name="LastSaved">
    <vt:filetime>2024-10-15T00:00:00Z</vt:filetime>
  </property>
  <property fmtid="{D5CDD505-2E9C-101B-9397-08002B2CF9AE}" pid="5" name="Producer">
    <vt:lpwstr>GPL Ghostscript 10.02.0</vt:lpwstr>
  </property>
</Properties>
</file>